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3" name="Google Shape;713;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0" name="Google Shape;720;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2" name="Google Shape;732;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8" name="Google Shape;738;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4" name="Google Shape;744;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2" name="Google Shape;762;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8" name="Google Shape;768;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5" name="Google Shape;775;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9" name="Google Shape;789;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5" name="Google Shape;795;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1" name="Google Shape;801;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8" name="Google Shape;808;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4" name="Google Shape;814;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0" name="Google Shape;820;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9" name="Google Shape;839;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5" name="Google Shape;845;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1" name="Google Shape;851;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8" name="Google Shape;858;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4" name="Google Shape;864;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1" name="Google Shape;871;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8" name="Google Shape;878;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4" name="Google Shape;884;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0" name="Google Shape;890;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6" name="Google Shape;896;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0" name="Google Shape;910;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6" name="Google Shape;916;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2" name="Google Shape;922;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8" name="Google Shape;928;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5" name="Google Shape;935;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1" name="Google Shape;941;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7" name="Google Shape;947;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3" name="Google Shape;953;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9" name="Google Shape;959;p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8" name="Google Shape;968;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4" name="Google Shape;974;p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9" name="Google Shape;979;p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6" name="Google Shape;986;p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3" name="Google Shape;993;p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6" name="Google Shape;35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2" name="Google Shape;362;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 name="Google Shape;368;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 name="Google Shape;451;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 name="Google Shape;465;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0" name="Google Shape;490;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9" name="Google Shape;549;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5" name="Google Shape;575;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5" name="Google Shape;595;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1" name="Google Shape;601;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7" name="Google Shape;607;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0" name="Google Shape;620;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6" name="Google Shape;626;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9" name="Google Shape;639;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5" name="Google Shape;645;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1" name="Google Shape;651;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6" name="Google Shape;656;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1" name="Google Shape;661;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6" name="Google Shape;666;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2" name="Google Shape;672;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7" name="Google Shape;677;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2"/>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 name="Google Shape;16;p2"/>
          <p:cNvSpPr txBox="1"/>
          <p:nvPr>
            <p:ph idx="1" type="subTitle"/>
          </p:nvPr>
        </p:nvSpPr>
        <p:spPr>
          <a:xfrm>
            <a:off x="1100051" y="4645152"/>
            <a:ext cx="10058400" cy="1143300"/>
          </a:xfrm>
          <a:prstGeom prst="rect">
            <a:avLst/>
          </a:prstGeom>
          <a:noFill/>
          <a:ln>
            <a:noFill/>
          </a:ln>
        </p:spPr>
        <p:txBody>
          <a:bodyPr anchorCtr="0" anchor="t" bIns="45700" lIns="91425" spcFirstLastPara="1" rIns="91425" wrap="square" tIns="45700">
            <a:noAutofit/>
          </a:bodyPr>
          <a:lstStyle>
            <a:lvl1pPr lvl="0" algn="l">
              <a:lnSpc>
                <a:spcPct val="100000"/>
              </a:lnSpc>
              <a:spcBef>
                <a:spcPts val="1200"/>
              </a:spcBef>
              <a:spcAft>
                <a:spcPts val="0"/>
              </a:spcAft>
              <a:buSzPts val="2400"/>
              <a:buNone/>
              <a:defRPr sz="2400" cap="none">
                <a:solidFill>
                  <a:schemeClr val="dk1"/>
                </a:solidFill>
                <a:latin typeface="Calibri"/>
                <a:ea typeface="Calibri"/>
                <a:cs typeface="Calibri"/>
                <a:sym typeface="Calibri"/>
              </a:defRPr>
            </a:lvl1pPr>
            <a:lvl2pPr lvl="1" algn="ctr">
              <a:lnSpc>
                <a:spcPct val="100000"/>
              </a:lnSpc>
              <a:spcBef>
                <a:spcPts val="3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7" name="Google Shape;17;p2"/>
          <p:cNvCxnSpPr/>
          <p:nvPr/>
        </p:nvCxnSpPr>
        <p:spPr>
          <a:xfrm>
            <a:off x="1207658" y="4474741"/>
            <a:ext cx="9875100" cy="0"/>
          </a:xfrm>
          <a:prstGeom prst="straightConnector1">
            <a:avLst/>
          </a:prstGeom>
          <a:noFill/>
          <a:ln cap="flat" cmpd="sng" w="12700">
            <a:solidFill>
              <a:srgbClr val="3F3F3F"/>
            </a:solidFill>
            <a:prstDash val="solid"/>
            <a:round/>
            <a:headEnd len="sm" w="sm" type="none"/>
            <a:tailEnd len="sm" w="sm" type="none"/>
          </a:ln>
        </p:spPr>
      </p:cxnSp>
      <p:sp>
        <p:nvSpPr>
          <p:cNvPr id="18" name="Google Shape;18;p2"/>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 name="Google Shape;19;p2"/>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0" name="Google Shape;20;p2"/>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9" name="Google Shape;79;p11"/>
          <p:cNvSpPr txBox="1"/>
          <p:nvPr>
            <p:ph idx="1" type="body"/>
          </p:nvPr>
        </p:nvSpPr>
        <p:spPr>
          <a:xfrm rot="5400000">
            <a:off x="4246080" y="-1040599"/>
            <a:ext cx="3760800" cy="10058400"/>
          </a:xfrm>
          <a:prstGeom prst="rect">
            <a:avLst/>
          </a:prstGeom>
          <a:noFill/>
          <a:ln>
            <a:noFill/>
          </a:ln>
        </p:spPr>
        <p:txBody>
          <a:bodyPr anchorCtr="0" anchor="t" bIns="0" lIns="45700" spcFirstLastPara="1" rIns="45700" wrap="square" tIns="0">
            <a:noAutofit/>
          </a:bodyPr>
          <a:lstStyle>
            <a:lvl1pPr indent="-349250" lvl="0" marL="457200" algn="l">
              <a:lnSpc>
                <a:spcPct val="100000"/>
              </a:lnSpc>
              <a:spcBef>
                <a:spcPts val="1200"/>
              </a:spcBef>
              <a:spcAft>
                <a:spcPts val="0"/>
              </a:spcAft>
              <a:buSzPts val="1900"/>
              <a:buChar char=" "/>
              <a:defRPr/>
            </a:lvl1pPr>
            <a:lvl2pPr indent="-349250" lvl="1" marL="914400" algn="l">
              <a:lnSpc>
                <a:spcPct val="100000"/>
              </a:lnSpc>
              <a:spcBef>
                <a:spcPts val="300"/>
              </a:spcBef>
              <a:spcAft>
                <a:spcPts val="0"/>
              </a:spcAft>
              <a:buClr>
                <a:srgbClr val="3F3F3F"/>
              </a:buClr>
              <a:buSzPts val="1900"/>
              <a:buChar char="◦"/>
              <a:defRPr/>
            </a:lvl2pPr>
            <a:lvl3pPr indent="-349250" lvl="2" marL="1371600" algn="l">
              <a:lnSpc>
                <a:spcPct val="100000"/>
              </a:lnSpc>
              <a:spcBef>
                <a:spcPts val="400"/>
              </a:spcBef>
              <a:spcAft>
                <a:spcPts val="0"/>
              </a:spcAft>
              <a:buClr>
                <a:srgbClr val="3F3F3F"/>
              </a:buClr>
              <a:buSzPts val="1900"/>
              <a:buChar char="◦"/>
              <a:defRPr/>
            </a:lvl3pPr>
            <a:lvl4pPr indent="-349250" lvl="3" marL="1828800" algn="l">
              <a:lnSpc>
                <a:spcPct val="100000"/>
              </a:lnSpc>
              <a:spcBef>
                <a:spcPts val="400"/>
              </a:spcBef>
              <a:spcAft>
                <a:spcPts val="0"/>
              </a:spcAft>
              <a:buClr>
                <a:srgbClr val="3F3F3F"/>
              </a:buClr>
              <a:buSzPts val="1900"/>
              <a:buChar char="◦"/>
              <a:defRPr/>
            </a:lvl4pPr>
            <a:lvl5pPr indent="-349250" lvl="4" marL="2286000" algn="l">
              <a:lnSpc>
                <a:spcPct val="100000"/>
              </a:lnSpc>
              <a:spcBef>
                <a:spcPts val="400"/>
              </a:spcBef>
              <a:spcAft>
                <a:spcPts val="0"/>
              </a:spcAft>
              <a:buClr>
                <a:srgbClr val="3F3F3F"/>
              </a:buClr>
              <a:buSzPts val="1900"/>
              <a:buChar char="◦"/>
              <a:defRPr/>
            </a:lvl5pPr>
            <a:lvl6pPr indent="-349250" lvl="5" marL="2743200" algn="l">
              <a:lnSpc>
                <a:spcPct val="90000"/>
              </a:lnSpc>
              <a:spcBef>
                <a:spcPts val="400"/>
              </a:spcBef>
              <a:spcAft>
                <a:spcPts val="0"/>
              </a:spcAft>
              <a:buSzPts val="1900"/>
              <a:buChar char="◦"/>
              <a:defRPr/>
            </a:lvl6pPr>
            <a:lvl7pPr indent="-349250" lvl="6" marL="3200400" algn="l">
              <a:lnSpc>
                <a:spcPct val="90000"/>
              </a:lnSpc>
              <a:spcBef>
                <a:spcPts val="400"/>
              </a:spcBef>
              <a:spcAft>
                <a:spcPts val="0"/>
              </a:spcAft>
              <a:buSzPts val="1900"/>
              <a:buChar char="◦"/>
              <a:defRPr/>
            </a:lvl7pPr>
            <a:lvl8pPr indent="-349250" lvl="7" marL="3657600" algn="l">
              <a:lnSpc>
                <a:spcPct val="90000"/>
              </a:lnSpc>
              <a:spcBef>
                <a:spcPts val="400"/>
              </a:spcBef>
              <a:spcAft>
                <a:spcPts val="0"/>
              </a:spcAft>
              <a:buSzPts val="1900"/>
              <a:buChar char="◦"/>
              <a:defRPr/>
            </a:lvl8pPr>
            <a:lvl9pPr indent="-349250" lvl="8" marL="4114800" algn="l">
              <a:lnSpc>
                <a:spcPct val="90000"/>
              </a:lnSpc>
              <a:spcBef>
                <a:spcPts val="400"/>
              </a:spcBef>
              <a:spcAft>
                <a:spcPts val="400"/>
              </a:spcAft>
              <a:buSzPts val="1900"/>
              <a:buChar char="◦"/>
              <a:defRPr/>
            </a:lvl9pPr>
          </a:lstStyle>
          <a:p/>
        </p:txBody>
      </p:sp>
      <p:sp>
        <p:nvSpPr>
          <p:cNvPr id="80" name="Google Shape;80;p11"/>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81" name="Google Shape;81;p11"/>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82" name="Google Shape;82;p11"/>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3" name="Shape 83"/>
        <p:cNvGrpSpPr/>
        <p:nvPr/>
      </p:nvGrpSpPr>
      <p:grpSpPr>
        <a:xfrm>
          <a:off x="0" y="0"/>
          <a:ext cx="0" cy="0"/>
          <a:chOff x="0" y="0"/>
          <a:chExt cx="0" cy="0"/>
        </a:xfrm>
      </p:grpSpPr>
      <p:sp>
        <p:nvSpPr>
          <p:cNvPr id="84" name="Google Shape;84;p12"/>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txBox="1"/>
          <p:nvPr>
            <p:ph type="title"/>
          </p:nvPr>
        </p:nvSpPr>
        <p:spPr>
          <a:xfrm rot="5400000">
            <a:off x="7159350" y="1977852"/>
            <a:ext cx="5760000" cy="2628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86" name="Google Shape;86;p12"/>
          <p:cNvSpPr txBox="1"/>
          <p:nvPr>
            <p:ph idx="1" type="body"/>
          </p:nvPr>
        </p:nvSpPr>
        <p:spPr>
          <a:xfrm rot="5400000">
            <a:off x="1825350" y="-574848"/>
            <a:ext cx="5760000" cy="7734300"/>
          </a:xfrm>
          <a:prstGeom prst="rect">
            <a:avLst/>
          </a:prstGeom>
          <a:noFill/>
          <a:ln>
            <a:noFill/>
          </a:ln>
        </p:spPr>
        <p:txBody>
          <a:bodyPr anchorCtr="0" anchor="t" bIns="0" lIns="45700" spcFirstLastPara="1" rIns="45700" wrap="square" tIns="0">
            <a:noAutofit/>
          </a:bodyPr>
          <a:lstStyle>
            <a:lvl1pPr indent="-349250" lvl="0" marL="457200" algn="l">
              <a:lnSpc>
                <a:spcPct val="100000"/>
              </a:lnSpc>
              <a:spcBef>
                <a:spcPts val="1200"/>
              </a:spcBef>
              <a:spcAft>
                <a:spcPts val="0"/>
              </a:spcAft>
              <a:buSzPts val="1900"/>
              <a:buChar char=" "/>
              <a:defRPr/>
            </a:lvl1pPr>
            <a:lvl2pPr indent="-349250" lvl="1" marL="914400" algn="l">
              <a:lnSpc>
                <a:spcPct val="100000"/>
              </a:lnSpc>
              <a:spcBef>
                <a:spcPts val="300"/>
              </a:spcBef>
              <a:spcAft>
                <a:spcPts val="0"/>
              </a:spcAft>
              <a:buClr>
                <a:srgbClr val="3F3F3F"/>
              </a:buClr>
              <a:buSzPts val="1900"/>
              <a:buChar char="◦"/>
              <a:defRPr/>
            </a:lvl2pPr>
            <a:lvl3pPr indent="-349250" lvl="2" marL="1371600" algn="l">
              <a:lnSpc>
                <a:spcPct val="100000"/>
              </a:lnSpc>
              <a:spcBef>
                <a:spcPts val="400"/>
              </a:spcBef>
              <a:spcAft>
                <a:spcPts val="0"/>
              </a:spcAft>
              <a:buClr>
                <a:srgbClr val="3F3F3F"/>
              </a:buClr>
              <a:buSzPts val="1900"/>
              <a:buChar char="◦"/>
              <a:defRPr/>
            </a:lvl3pPr>
            <a:lvl4pPr indent="-349250" lvl="3" marL="1828800" algn="l">
              <a:lnSpc>
                <a:spcPct val="100000"/>
              </a:lnSpc>
              <a:spcBef>
                <a:spcPts val="400"/>
              </a:spcBef>
              <a:spcAft>
                <a:spcPts val="0"/>
              </a:spcAft>
              <a:buClr>
                <a:srgbClr val="3F3F3F"/>
              </a:buClr>
              <a:buSzPts val="1900"/>
              <a:buChar char="◦"/>
              <a:defRPr/>
            </a:lvl4pPr>
            <a:lvl5pPr indent="-349250" lvl="4" marL="2286000" algn="l">
              <a:lnSpc>
                <a:spcPct val="100000"/>
              </a:lnSpc>
              <a:spcBef>
                <a:spcPts val="400"/>
              </a:spcBef>
              <a:spcAft>
                <a:spcPts val="0"/>
              </a:spcAft>
              <a:buClr>
                <a:srgbClr val="3F3F3F"/>
              </a:buClr>
              <a:buSzPts val="1900"/>
              <a:buChar char="◦"/>
              <a:defRPr/>
            </a:lvl5pPr>
            <a:lvl6pPr indent="-349250" lvl="5" marL="2743200" algn="l">
              <a:lnSpc>
                <a:spcPct val="90000"/>
              </a:lnSpc>
              <a:spcBef>
                <a:spcPts val="400"/>
              </a:spcBef>
              <a:spcAft>
                <a:spcPts val="0"/>
              </a:spcAft>
              <a:buSzPts val="1900"/>
              <a:buChar char="◦"/>
              <a:defRPr/>
            </a:lvl6pPr>
            <a:lvl7pPr indent="-349250" lvl="6" marL="3200400" algn="l">
              <a:lnSpc>
                <a:spcPct val="90000"/>
              </a:lnSpc>
              <a:spcBef>
                <a:spcPts val="400"/>
              </a:spcBef>
              <a:spcAft>
                <a:spcPts val="0"/>
              </a:spcAft>
              <a:buSzPts val="1900"/>
              <a:buChar char="◦"/>
              <a:defRPr/>
            </a:lvl7pPr>
            <a:lvl8pPr indent="-349250" lvl="7" marL="3657600" algn="l">
              <a:lnSpc>
                <a:spcPct val="90000"/>
              </a:lnSpc>
              <a:spcBef>
                <a:spcPts val="400"/>
              </a:spcBef>
              <a:spcAft>
                <a:spcPts val="0"/>
              </a:spcAft>
              <a:buSzPts val="1900"/>
              <a:buChar char="◦"/>
              <a:defRPr/>
            </a:lvl8pPr>
            <a:lvl9pPr indent="-349250" lvl="8" marL="4114800" algn="l">
              <a:lnSpc>
                <a:spcPct val="90000"/>
              </a:lnSpc>
              <a:spcBef>
                <a:spcPts val="400"/>
              </a:spcBef>
              <a:spcAft>
                <a:spcPts val="400"/>
              </a:spcAft>
              <a:buSzPts val="1900"/>
              <a:buChar char="◦"/>
              <a:defRPr/>
            </a:lvl9pPr>
          </a:lstStyle>
          <a:p/>
        </p:txBody>
      </p:sp>
      <p:sp>
        <p:nvSpPr>
          <p:cNvPr id="87" name="Google Shape;87;p12"/>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88" name="Google Shape;88;p12"/>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89" name="Google Shape;89;p12"/>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 name="Shape 90"/>
        <p:cNvGrpSpPr/>
        <p:nvPr/>
      </p:nvGrpSpPr>
      <p:grpSpPr>
        <a:xfrm>
          <a:off x="0" y="0"/>
          <a:ext cx="0" cy="0"/>
          <a:chOff x="0" y="0"/>
          <a:chExt cx="0" cy="0"/>
        </a:xfrm>
      </p:grpSpPr>
      <p:sp>
        <p:nvSpPr>
          <p:cNvPr id="91" name="Google Shape;91;p13"/>
          <p:cNvSpPr txBox="1"/>
          <p:nvPr>
            <p:ph type="title"/>
          </p:nvPr>
        </p:nvSpPr>
        <p:spPr>
          <a:xfrm>
            <a:off x="415600" y="593367"/>
            <a:ext cx="11360700" cy="7635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48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92" name="Google Shape;92;p13"/>
          <p:cNvSpPr txBox="1"/>
          <p:nvPr>
            <p:ph idx="1" type="body"/>
          </p:nvPr>
        </p:nvSpPr>
        <p:spPr>
          <a:xfrm>
            <a:off x="415600" y="1536633"/>
            <a:ext cx="11360700" cy="4555200"/>
          </a:xfrm>
          <a:prstGeom prst="rect">
            <a:avLst/>
          </a:prstGeom>
          <a:noFill/>
          <a:ln>
            <a:noFill/>
          </a:ln>
        </p:spPr>
        <p:txBody>
          <a:bodyPr anchorCtr="0" anchor="t" bIns="45700" lIns="0" spcFirstLastPara="1" rIns="0" wrap="square" tIns="45700">
            <a:noAutofit/>
          </a:bodyPr>
          <a:lstStyle>
            <a:lvl1pPr indent="-355600" lvl="0" marL="457200" algn="l">
              <a:lnSpc>
                <a:spcPct val="100000"/>
              </a:lnSpc>
              <a:spcBef>
                <a:spcPts val="1200"/>
              </a:spcBef>
              <a:spcAft>
                <a:spcPts val="0"/>
              </a:spcAft>
              <a:buSzPts val="2000"/>
              <a:buChar char=" "/>
              <a:defRPr/>
            </a:lvl1pPr>
            <a:lvl2pPr indent="-349250" lvl="1" marL="914400" algn="l">
              <a:lnSpc>
                <a:spcPct val="100000"/>
              </a:lnSpc>
              <a:spcBef>
                <a:spcPts val="300"/>
              </a:spcBef>
              <a:spcAft>
                <a:spcPts val="0"/>
              </a:spcAft>
              <a:buSzPts val="1900"/>
              <a:buChar char="◦"/>
              <a:defRPr/>
            </a:lvl2pPr>
            <a:lvl3pPr indent="-323850" lvl="2" marL="1371600" algn="l">
              <a:lnSpc>
                <a:spcPct val="100000"/>
              </a:lnSpc>
              <a:spcBef>
                <a:spcPts val="400"/>
              </a:spcBef>
              <a:spcAft>
                <a:spcPts val="0"/>
              </a:spcAft>
              <a:buSzPts val="1500"/>
              <a:buChar char="◦"/>
              <a:defRPr/>
            </a:lvl3pPr>
            <a:lvl4pPr indent="-323850" lvl="3" marL="1828800" algn="l">
              <a:lnSpc>
                <a:spcPct val="100000"/>
              </a:lnSpc>
              <a:spcBef>
                <a:spcPts val="400"/>
              </a:spcBef>
              <a:spcAft>
                <a:spcPts val="0"/>
              </a:spcAft>
              <a:buSzPts val="1500"/>
              <a:buChar char="◦"/>
              <a:defRPr/>
            </a:lvl4pPr>
            <a:lvl5pPr indent="-323850" lvl="4" marL="2286000" algn="l">
              <a:lnSpc>
                <a:spcPct val="100000"/>
              </a:lnSpc>
              <a:spcBef>
                <a:spcPts val="400"/>
              </a:spcBef>
              <a:spcAft>
                <a:spcPts val="0"/>
              </a:spcAft>
              <a:buSzPts val="1500"/>
              <a:buChar char="◦"/>
              <a:defRPr/>
            </a:lvl5pPr>
            <a:lvl6pPr indent="-323850" lvl="5" marL="2743200" algn="l">
              <a:lnSpc>
                <a:spcPct val="90000"/>
              </a:lnSpc>
              <a:spcBef>
                <a:spcPts val="400"/>
              </a:spcBef>
              <a:spcAft>
                <a:spcPts val="0"/>
              </a:spcAft>
              <a:buSzPts val="1500"/>
              <a:buChar char="◦"/>
              <a:defRPr/>
            </a:lvl6pPr>
            <a:lvl7pPr indent="-323850" lvl="6" marL="3200400" algn="l">
              <a:lnSpc>
                <a:spcPct val="90000"/>
              </a:lnSpc>
              <a:spcBef>
                <a:spcPts val="400"/>
              </a:spcBef>
              <a:spcAft>
                <a:spcPts val="0"/>
              </a:spcAft>
              <a:buSzPts val="1500"/>
              <a:buChar char="◦"/>
              <a:defRPr/>
            </a:lvl7pPr>
            <a:lvl8pPr indent="-323850" lvl="7" marL="3657600" algn="l">
              <a:lnSpc>
                <a:spcPct val="90000"/>
              </a:lnSpc>
              <a:spcBef>
                <a:spcPts val="400"/>
              </a:spcBef>
              <a:spcAft>
                <a:spcPts val="0"/>
              </a:spcAft>
              <a:buSzPts val="1500"/>
              <a:buChar char="◦"/>
              <a:defRPr/>
            </a:lvl8pPr>
            <a:lvl9pPr indent="-323850" lvl="8" marL="4114800" algn="l">
              <a:lnSpc>
                <a:spcPct val="90000"/>
              </a:lnSpc>
              <a:spcBef>
                <a:spcPts val="400"/>
              </a:spcBef>
              <a:spcAft>
                <a:spcPts val="400"/>
              </a:spcAft>
              <a:buSzPts val="1500"/>
              <a:buChar char="◦"/>
              <a:defRPr/>
            </a:lvl9pPr>
          </a:lstStyle>
          <a:p/>
        </p:txBody>
      </p:sp>
      <p:sp>
        <p:nvSpPr>
          <p:cNvPr id="93" name="Google Shape;93;p13"/>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3" name="Google Shape;23;p3"/>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lvl1pPr indent="-349250" lvl="0" marL="457200" algn="l">
              <a:lnSpc>
                <a:spcPct val="100000"/>
              </a:lnSpc>
              <a:spcBef>
                <a:spcPts val="1200"/>
              </a:spcBef>
              <a:spcAft>
                <a:spcPts val="0"/>
              </a:spcAft>
              <a:buSzPts val="1900"/>
              <a:buChar char=" "/>
              <a:defRPr/>
            </a:lvl1pPr>
            <a:lvl2pPr indent="-349250" lvl="1" marL="914400" algn="l">
              <a:lnSpc>
                <a:spcPct val="100000"/>
              </a:lnSpc>
              <a:spcBef>
                <a:spcPts val="300"/>
              </a:spcBef>
              <a:spcAft>
                <a:spcPts val="0"/>
              </a:spcAft>
              <a:buClr>
                <a:srgbClr val="3F3F3F"/>
              </a:buClr>
              <a:buSzPts val="1900"/>
              <a:buChar char="◦"/>
              <a:defRPr/>
            </a:lvl2pPr>
            <a:lvl3pPr indent="-349250" lvl="2" marL="1371600" algn="l">
              <a:lnSpc>
                <a:spcPct val="100000"/>
              </a:lnSpc>
              <a:spcBef>
                <a:spcPts val="400"/>
              </a:spcBef>
              <a:spcAft>
                <a:spcPts val="0"/>
              </a:spcAft>
              <a:buClr>
                <a:srgbClr val="3F3F3F"/>
              </a:buClr>
              <a:buSzPts val="1900"/>
              <a:buChar char="◦"/>
              <a:defRPr/>
            </a:lvl3pPr>
            <a:lvl4pPr indent="-349250" lvl="3" marL="1828800" algn="l">
              <a:lnSpc>
                <a:spcPct val="100000"/>
              </a:lnSpc>
              <a:spcBef>
                <a:spcPts val="400"/>
              </a:spcBef>
              <a:spcAft>
                <a:spcPts val="0"/>
              </a:spcAft>
              <a:buClr>
                <a:srgbClr val="3F3F3F"/>
              </a:buClr>
              <a:buSzPts val="1900"/>
              <a:buChar char="◦"/>
              <a:defRPr/>
            </a:lvl4pPr>
            <a:lvl5pPr indent="-349250" lvl="4" marL="2286000" algn="l">
              <a:lnSpc>
                <a:spcPct val="100000"/>
              </a:lnSpc>
              <a:spcBef>
                <a:spcPts val="400"/>
              </a:spcBef>
              <a:spcAft>
                <a:spcPts val="0"/>
              </a:spcAft>
              <a:buClr>
                <a:srgbClr val="3F3F3F"/>
              </a:buClr>
              <a:buSzPts val="1900"/>
              <a:buChar char="◦"/>
              <a:defRPr/>
            </a:lvl5pPr>
            <a:lvl6pPr indent="-349250" lvl="5" marL="2743200" algn="l">
              <a:lnSpc>
                <a:spcPct val="90000"/>
              </a:lnSpc>
              <a:spcBef>
                <a:spcPts val="400"/>
              </a:spcBef>
              <a:spcAft>
                <a:spcPts val="0"/>
              </a:spcAft>
              <a:buSzPts val="1900"/>
              <a:buChar char="◦"/>
              <a:defRPr/>
            </a:lvl6pPr>
            <a:lvl7pPr indent="-349250" lvl="6" marL="3200400" algn="l">
              <a:lnSpc>
                <a:spcPct val="90000"/>
              </a:lnSpc>
              <a:spcBef>
                <a:spcPts val="400"/>
              </a:spcBef>
              <a:spcAft>
                <a:spcPts val="0"/>
              </a:spcAft>
              <a:buSzPts val="1900"/>
              <a:buChar char="◦"/>
              <a:defRPr/>
            </a:lvl7pPr>
            <a:lvl8pPr indent="-349250" lvl="7" marL="3657600" algn="l">
              <a:lnSpc>
                <a:spcPct val="90000"/>
              </a:lnSpc>
              <a:spcBef>
                <a:spcPts val="400"/>
              </a:spcBef>
              <a:spcAft>
                <a:spcPts val="0"/>
              </a:spcAft>
              <a:buSzPts val="1900"/>
              <a:buChar char="◦"/>
              <a:defRPr/>
            </a:lvl8pPr>
            <a:lvl9pPr indent="-349250" lvl="8" marL="4114800" algn="l">
              <a:lnSpc>
                <a:spcPct val="90000"/>
              </a:lnSpc>
              <a:spcBef>
                <a:spcPts val="400"/>
              </a:spcBef>
              <a:spcAft>
                <a:spcPts val="400"/>
              </a:spcAft>
              <a:buSzPts val="1900"/>
              <a:buChar char="◦"/>
              <a:defRPr/>
            </a:lvl9pPr>
          </a:lstStyle>
          <a:p/>
        </p:txBody>
      </p:sp>
      <p:sp>
        <p:nvSpPr>
          <p:cNvPr id="24" name="Google Shape;24;p3"/>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5" name="Google Shape;25;p3"/>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6" name="Google Shape;26;p3"/>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7" name="Shape 27"/>
        <p:cNvGrpSpPr/>
        <p:nvPr/>
      </p:nvGrpSpPr>
      <p:grpSpPr>
        <a:xfrm>
          <a:off x="0" y="0"/>
          <a:ext cx="0" cy="0"/>
          <a:chOff x="0" y="0"/>
          <a:chExt cx="0" cy="0"/>
        </a:xfrm>
      </p:grpSpPr>
      <p:sp>
        <p:nvSpPr>
          <p:cNvPr id="28" name="Google Shape;28;p4"/>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0" name="Google Shape;30;p4"/>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1" name="Google Shape;31;p4"/>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4" name="Google Shape;34;p5"/>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5" name="Google Shape;35;p5"/>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6" name="Google Shape;36;p5"/>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7" name="Shape 37"/>
        <p:cNvGrpSpPr/>
        <p:nvPr/>
      </p:nvGrpSpPr>
      <p:grpSpPr>
        <a:xfrm>
          <a:off x="0" y="0"/>
          <a:ext cx="0" cy="0"/>
          <a:chOff x="0" y="0"/>
          <a:chExt cx="0" cy="0"/>
        </a:xfrm>
      </p:grpSpPr>
      <p:sp>
        <p:nvSpPr>
          <p:cNvPr id="38" name="Google Shape;38;p6"/>
          <p:cNvSpPr/>
          <p:nvPr/>
        </p:nvSpPr>
        <p:spPr>
          <a:xfrm>
            <a:off x="16" y="0"/>
            <a:ext cx="4653900" cy="68580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txBox="1"/>
          <p:nvPr>
            <p:ph type="title"/>
          </p:nvPr>
        </p:nvSpPr>
        <p:spPr>
          <a:xfrm>
            <a:off x="643466" y="786383"/>
            <a:ext cx="3517500" cy="2094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0" name="Google Shape;40;p6"/>
          <p:cNvSpPr txBox="1"/>
          <p:nvPr>
            <p:ph idx="1" type="body"/>
          </p:nvPr>
        </p:nvSpPr>
        <p:spPr>
          <a:xfrm>
            <a:off x="5458984" y="812799"/>
            <a:ext cx="5928300" cy="5294700"/>
          </a:xfrm>
          <a:prstGeom prst="rect">
            <a:avLst/>
          </a:prstGeom>
          <a:noFill/>
          <a:ln>
            <a:noFill/>
          </a:ln>
        </p:spPr>
        <p:txBody>
          <a:bodyPr anchorCtr="0" anchor="t" bIns="45700" lIns="0" spcFirstLastPara="1" rIns="0" wrap="square" tIns="45700">
            <a:noAutofit/>
          </a:bodyPr>
          <a:lstStyle>
            <a:lvl1pPr indent="-349250" lvl="0" marL="457200" algn="l">
              <a:lnSpc>
                <a:spcPct val="100000"/>
              </a:lnSpc>
              <a:spcBef>
                <a:spcPts val="1200"/>
              </a:spcBef>
              <a:spcAft>
                <a:spcPts val="0"/>
              </a:spcAft>
              <a:buSzPts val="1900"/>
              <a:buChar char=" "/>
              <a:defRPr/>
            </a:lvl1pPr>
            <a:lvl2pPr indent="-349250" lvl="1" marL="914400" algn="l">
              <a:lnSpc>
                <a:spcPct val="100000"/>
              </a:lnSpc>
              <a:spcBef>
                <a:spcPts val="300"/>
              </a:spcBef>
              <a:spcAft>
                <a:spcPts val="0"/>
              </a:spcAft>
              <a:buClr>
                <a:srgbClr val="3F3F3F"/>
              </a:buClr>
              <a:buSzPts val="1900"/>
              <a:buChar char="◦"/>
              <a:defRPr/>
            </a:lvl2pPr>
            <a:lvl3pPr indent="-349250" lvl="2" marL="1371600" algn="l">
              <a:lnSpc>
                <a:spcPct val="100000"/>
              </a:lnSpc>
              <a:spcBef>
                <a:spcPts val="400"/>
              </a:spcBef>
              <a:spcAft>
                <a:spcPts val="0"/>
              </a:spcAft>
              <a:buClr>
                <a:srgbClr val="3F3F3F"/>
              </a:buClr>
              <a:buSzPts val="1900"/>
              <a:buChar char="◦"/>
              <a:defRPr/>
            </a:lvl3pPr>
            <a:lvl4pPr indent="-349250" lvl="3" marL="1828800" algn="l">
              <a:lnSpc>
                <a:spcPct val="100000"/>
              </a:lnSpc>
              <a:spcBef>
                <a:spcPts val="400"/>
              </a:spcBef>
              <a:spcAft>
                <a:spcPts val="0"/>
              </a:spcAft>
              <a:buClr>
                <a:srgbClr val="3F3F3F"/>
              </a:buClr>
              <a:buSzPts val="1900"/>
              <a:buChar char="◦"/>
              <a:defRPr/>
            </a:lvl4pPr>
            <a:lvl5pPr indent="-349250" lvl="4" marL="2286000" algn="l">
              <a:lnSpc>
                <a:spcPct val="100000"/>
              </a:lnSpc>
              <a:spcBef>
                <a:spcPts val="400"/>
              </a:spcBef>
              <a:spcAft>
                <a:spcPts val="0"/>
              </a:spcAft>
              <a:buClr>
                <a:srgbClr val="3F3F3F"/>
              </a:buClr>
              <a:buSzPts val="1900"/>
              <a:buChar char="◦"/>
              <a:defRPr/>
            </a:lvl5pPr>
            <a:lvl6pPr indent="-349250" lvl="5" marL="2743200" algn="l">
              <a:lnSpc>
                <a:spcPct val="90000"/>
              </a:lnSpc>
              <a:spcBef>
                <a:spcPts val="400"/>
              </a:spcBef>
              <a:spcAft>
                <a:spcPts val="0"/>
              </a:spcAft>
              <a:buSzPts val="1900"/>
              <a:buChar char="◦"/>
              <a:defRPr/>
            </a:lvl6pPr>
            <a:lvl7pPr indent="-349250" lvl="6" marL="3200400" algn="l">
              <a:lnSpc>
                <a:spcPct val="90000"/>
              </a:lnSpc>
              <a:spcBef>
                <a:spcPts val="400"/>
              </a:spcBef>
              <a:spcAft>
                <a:spcPts val="0"/>
              </a:spcAft>
              <a:buSzPts val="1900"/>
              <a:buChar char="◦"/>
              <a:defRPr/>
            </a:lvl7pPr>
            <a:lvl8pPr indent="-349250" lvl="7" marL="3657600" algn="l">
              <a:lnSpc>
                <a:spcPct val="90000"/>
              </a:lnSpc>
              <a:spcBef>
                <a:spcPts val="400"/>
              </a:spcBef>
              <a:spcAft>
                <a:spcPts val="0"/>
              </a:spcAft>
              <a:buSzPts val="1900"/>
              <a:buChar char="◦"/>
              <a:defRPr/>
            </a:lvl8pPr>
            <a:lvl9pPr indent="-349250" lvl="8" marL="4114800" algn="l">
              <a:lnSpc>
                <a:spcPct val="90000"/>
              </a:lnSpc>
              <a:spcBef>
                <a:spcPts val="400"/>
              </a:spcBef>
              <a:spcAft>
                <a:spcPts val="400"/>
              </a:spcAft>
              <a:buSzPts val="1900"/>
              <a:buChar char="◦"/>
              <a:defRPr/>
            </a:lvl9pPr>
          </a:lstStyle>
          <a:p/>
        </p:txBody>
      </p:sp>
      <p:sp>
        <p:nvSpPr>
          <p:cNvPr id="41" name="Google Shape;41;p6"/>
          <p:cNvSpPr txBox="1"/>
          <p:nvPr>
            <p:ph idx="2" type="body"/>
          </p:nvPr>
        </p:nvSpPr>
        <p:spPr>
          <a:xfrm>
            <a:off x="643465" y="3043050"/>
            <a:ext cx="3517500" cy="3064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200"/>
              </a:spcBef>
              <a:spcAft>
                <a:spcPts val="0"/>
              </a:spcAft>
              <a:buSzPts val="1900"/>
              <a:buNone/>
              <a:defRPr sz="1900">
                <a:solidFill>
                  <a:srgbClr val="FFFFFF"/>
                </a:solidFill>
              </a:defRPr>
            </a:lvl1pPr>
            <a:lvl2pPr indent="-228600" lvl="1" marL="914400" algn="l">
              <a:lnSpc>
                <a:spcPct val="100000"/>
              </a:lnSpc>
              <a:spcBef>
                <a:spcPts val="3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100"/>
              <a:buNone/>
              <a:defRPr sz="11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42" name="Google Shape;42;p6"/>
          <p:cNvSpPr txBox="1"/>
          <p:nvPr>
            <p:ph idx="10" type="dt"/>
          </p:nvPr>
        </p:nvSpPr>
        <p:spPr>
          <a:xfrm>
            <a:off x="643464" y="6446520"/>
            <a:ext cx="35175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3" name="Google Shape;43;p6"/>
          <p:cNvSpPr txBox="1"/>
          <p:nvPr>
            <p:ph idx="11" type="ftr"/>
          </p:nvPr>
        </p:nvSpPr>
        <p:spPr>
          <a:xfrm>
            <a:off x="5458983" y="6446520"/>
            <a:ext cx="53340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solidFill>
                  <a:schemeClr val="dk2"/>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4" name="Google Shape;44;p6"/>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chemeClr val="dk2"/>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7" name="Google Shape;47;p7"/>
          <p:cNvSpPr txBox="1"/>
          <p:nvPr>
            <p:ph idx="1" type="body"/>
          </p:nvPr>
        </p:nvSpPr>
        <p:spPr>
          <a:xfrm>
            <a:off x="1097280" y="2120900"/>
            <a:ext cx="4640100" cy="3748500"/>
          </a:xfrm>
          <a:prstGeom prst="rect">
            <a:avLst/>
          </a:prstGeom>
          <a:noFill/>
          <a:ln>
            <a:noFill/>
          </a:ln>
        </p:spPr>
        <p:txBody>
          <a:bodyPr anchorCtr="0" anchor="t" bIns="45700" lIns="0" spcFirstLastPara="1" rIns="0" wrap="square" tIns="45700">
            <a:noAutofit/>
          </a:bodyPr>
          <a:lstStyle>
            <a:lvl1pPr indent="-349250" lvl="0" marL="457200" algn="l">
              <a:lnSpc>
                <a:spcPct val="100000"/>
              </a:lnSpc>
              <a:spcBef>
                <a:spcPts val="1200"/>
              </a:spcBef>
              <a:spcAft>
                <a:spcPts val="0"/>
              </a:spcAft>
              <a:buSzPts val="1900"/>
              <a:buChar char=" "/>
              <a:defRPr/>
            </a:lvl1pPr>
            <a:lvl2pPr indent="-349250" lvl="1" marL="914400" algn="l">
              <a:lnSpc>
                <a:spcPct val="100000"/>
              </a:lnSpc>
              <a:spcBef>
                <a:spcPts val="300"/>
              </a:spcBef>
              <a:spcAft>
                <a:spcPts val="0"/>
              </a:spcAft>
              <a:buClr>
                <a:srgbClr val="3F3F3F"/>
              </a:buClr>
              <a:buSzPts val="1900"/>
              <a:buChar char="◦"/>
              <a:defRPr/>
            </a:lvl2pPr>
            <a:lvl3pPr indent="-349250" lvl="2" marL="1371600" algn="l">
              <a:lnSpc>
                <a:spcPct val="100000"/>
              </a:lnSpc>
              <a:spcBef>
                <a:spcPts val="400"/>
              </a:spcBef>
              <a:spcAft>
                <a:spcPts val="0"/>
              </a:spcAft>
              <a:buClr>
                <a:srgbClr val="3F3F3F"/>
              </a:buClr>
              <a:buSzPts val="1900"/>
              <a:buChar char="◦"/>
              <a:defRPr/>
            </a:lvl3pPr>
            <a:lvl4pPr indent="-349250" lvl="3" marL="1828800" algn="l">
              <a:lnSpc>
                <a:spcPct val="100000"/>
              </a:lnSpc>
              <a:spcBef>
                <a:spcPts val="400"/>
              </a:spcBef>
              <a:spcAft>
                <a:spcPts val="0"/>
              </a:spcAft>
              <a:buClr>
                <a:srgbClr val="3F3F3F"/>
              </a:buClr>
              <a:buSzPts val="1900"/>
              <a:buChar char="◦"/>
              <a:defRPr/>
            </a:lvl4pPr>
            <a:lvl5pPr indent="-349250" lvl="4" marL="2286000" algn="l">
              <a:lnSpc>
                <a:spcPct val="100000"/>
              </a:lnSpc>
              <a:spcBef>
                <a:spcPts val="400"/>
              </a:spcBef>
              <a:spcAft>
                <a:spcPts val="0"/>
              </a:spcAft>
              <a:buClr>
                <a:srgbClr val="3F3F3F"/>
              </a:buClr>
              <a:buSzPts val="1900"/>
              <a:buChar char="◦"/>
              <a:defRPr/>
            </a:lvl5pPr>
            <a:lvl6pPr indent="-349250" lvl="5" marL="2743200" algn="l">
              <a:lnSpc>
                <a:spcPct val="90000"/>
              </a:lnSpc>
              <a:spcBef>
                <a:spcPts val="400"/>
              </a:spcBef>
              <a:spcAft>
                <a:spcPts val="0"/>
              </a:spcAft>
              <a:buSzPts val="1900"/>
              <a:buChar char="◦"/>
              <a:defRPr/>
            </a:lvl6pPr>
            <a:lvl7pPr indent="-349250" lvl="6" marL="3200400" algn="l">
              <a:lnSpc>
                <a:spcPct val="90000"/>
              </a:lnSpc>
              <a:spcBef>
                <a:spcPts val="400"/>
              </a:spcBef>
              <a:spcAft>
                <a:spcPts val="0"/>
              </a:spcAft>
              <a:buSzPts val="1900"/>
              <a:buChar char="◦"/>
              <a:defRPr/>
            </a:lvl7pPr>
            <a:lvl8pPr indent="-349250" lvl="7" marL="3657600" algn="l">
              <a:lnSpc>
                <a:spcPct val="90000"/>
              </a:lnSpc>
              <a:spcBef>
                <a:spcPts val="400"/>
              </a:spcBef>
              <a:spcAft>
                <a:spcPts val="0"/>
              </a:spcAft>
              <a:buSzPts val="1900"/>
              <a:buChar char="◦"/>
              <a:defRPr/>
            </a:lvl8pPr>
            <a:lvl9pPr indent="-349250" lvl="8" marL="4114800" algn="l">
              <a:lnSpc>
                <a:spcPct val="90000"/>
              </a:lnSpc>
              <a:spcBef>
                <a:spcPts val="400"/>
              </a:spcBef>
              <a:spcAft>
                <a:spcPts val="400"/>
              </a:spcAft>
              <a:buSzPts val="1900"/>
              <a:buChar char="◦"/>
              <a:defRPr/>
            </a:lvl9pPr>
          </a:lstStyle>
          <a:p/>
        </p:txBody>
      </p:sp>
      <p:sp>
        <p:nvSpPr>
          <p:cNvPr id="48" name="Google Shape;48;p7"/>
          <p:cNvSpPr txBox="1"/>
          <p:nvPr>
            <p:ph idx="2" type="body"/>
          </p:nvPr>
        </p:nvSpPr>
        <p:spPr>
          <a:xfrm>
            <a:off x="6515944" y="2120900"/>
            <a:ext cx="4640100" cy="3748500"/>
          </a:xfrm>
          <a:prstGeom prst="rect">
            <a:avLst/>
          </a:prstGeom>
          <a:noFill/>
          <a:ln>
            <a:noFill/>
          </a:ln>
        </p:spPr>
        <p:txBody>
          <a:bodyPr anchorCtr="0" anchor="t" bIns="45700" lIns="0" spcFirstLastPara="1" rIns="0" wrap="square" tIns="45700">
            <a:noAutofit/>
          </a:bodyPr>
          <a:lstStyle>
            <a:lvl1pPr indent="-349250" lvl="0" marL="457200" algn="l">
              <a:lnSpc>
                <a:spcPct val="100000"/>
              </a:lnSpc>
              <a:spcBef>
                <a:spcPts val="1200"/>
              </a:spcBef>
              <a:spcAft>
                <a:spcPts val="0"/>
              </a:spcAft>
              <a:buSzPts val="1900"/>
              <a:buChar char=" "/>
              <a:defRPr/>
            </a:lvl1pPr>
            <a:lvl2pPr indent="-349250" lvl="1" marL="914400" algn="l">
              <a:lnSpc>
                <a:spcPct val="100000"/>
              </a:lnSpc>
              <a:spcBef>
                <a:spcPts val="300"/>
              </a:spcBef>
              <a:spcAft>
                <a:spcPts val="0"/>
              </a:spcAft>
              <a:buClr>
                <a:srgbClr val="3F3F3F"/>
              </a:buClr>
              <a:buSzPts val="1900"/>
              <a:buChar char="◦"/>
              <a:defRPr/>
            </a:lvl2pPr>
            <a:lvl3pPr indent="-349250" lvl="2" marL="1371600" algn="l">
              <a:lnSpc>
                <a:spcPct val="100000"/>
              </a:lnSpc>
              <a:spcBef>
                <a:spcPts val="400"/>
              </a:spcBef>
              <a:spcAft>
                <a:spcPts val="0"/>
              </a:spcAft>
              <a:buClr>
                <a:srgbClr val="3F3F3F"/>
              </a:buClr>
              <a:buSzPts val="1900"/>
              <a:buChar char="◦"/>
              <a:defRPr/>
            </a:lvl3pPr>
            <a:lvl4pPr indent="-349250" lvl="3" marL="1828800" algn="l">
              <a:lnSpc>
                <a:spcPct val="100000"/>
              </a:lnSpc>
              <a:spcBef>
                <a:spcPts val="400"/>
              </a:spcBef>
              <a:spcAft>
                <a:spcPts val="0"/>
              </a:spcAft>
              <a:buClr>
                <a:srgbClr val="3F3F3F"/>
              </a:buClr>
              <a:buSzPts val="1900"/>
              <a:buChar char="◦"/>
              <a:defRPr/>
            </a:lvl4pPr>
            <a:lvl5pPr indent="-349250" lvl="4" marL="2286000" algn="l">
              <a:lnSpc>
                <a:spcPct val="100000"/>
              </a:lnSpc>
              <a:spcBef>
                <a:spcPts val="400"/>
              </a:spcBef>
              <a:spcAft>
                <a:spcPts val="0"/>
              </a:spcAft>
              <a:buClr>
                <a:srgbClr val="3F3F3F"/>
              </a:buClr>
              <a:buSzPts val="1900"/>
              <a:buChar char="◦"/>
              <a:defRPr/>
            </a:lvl5pPr>
            <a:lvl6pPr indent="-349250" lvl="5" marL="2743200" algn="l">
              <a:lnSpc>
                <a:spcPct val="90000"/>
              </a:lnSpc>
              <a:spcBef>
                <a:spcPts val="400"/>
              </a:spcBef>
              <a:spcAft>
                <a:spcPts val="0"/>
              </a:spcAft>
              <a:buSzPts val="1900"/>
              <a:buChar char="◦"/>
              <a:defRPr/>
            </a:lvl6pPr>
            <a:lvl7pPr indent="-349250" lvl="6" marL="3200400" algn="l">
              <a:lnSpc>
                <a:spcPct val="90000"/>
              </a:lnSpc>
              <a:spcBef>
                <a:spcPts val="400"/>
              </a:spcBef>
              <a:spcAft>
                <a:spcPts val="0"/>
              </a:spcAft>
              <a:buSzPts val="1900"/>
              <a:buChar char="◦"/>
              <a:defRPr/>
            </a:lvl7pPr>
            <a:lvl8pPr indent="-349250" lvl="7" marL="3657600" algn="l">
              <a:lnSpc>
                <a:spcPct val="90000"/>
              </a:lnSpc>
              <a:spcBef>
                <a:spcPts val="400"/>
              </a:spcBef>
              <a:spcAft>
                <a:spcPts val="0"/>
              </a:spcAft>
              <a:buSzPts val="1900"/>
              <a:buChar char="◦"/>
              <a:defRPr/>
            </a:lvl8pPr>
            <a:lvl9pPr indent="-349250" lvl="8" marL="4114800" algn="l">
              <a:lnSpc>
                <a:spcPct val="90000"/>
              </a:lnSpc>
              <a:spcBef>
                <a:spcPts val="400"/>
              </a:spcBef>
              <a:spcAft>
                <a:spcPts val="400"/>
              </a:spcAft>
              <a:buSzPts val="1900"/>
              <a:buChar char="◦"/>
              <a:defRPr/>
            </a:lvl9pPr>
          </a:lstStyle>
          <a:p/>
        </p:txBody>
      </p:sp>
      <p:sp>
        <p:nvSpPr>
          <p:cNvPr id="49" name="Google Shape;49;p7"/>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0" name="Google Shape;50;p7"/>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1" name="Google Shape;51;p7"/>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52" name="Shape 52"/>
        <p:cNvGrpSpPr/>
        <p:nvPr/>
      </p:nvGrpSpPr>
      <p:grpSpPr>
        <a:xfrm>
          <a:off x="0" y="0"/>
          <a:ext cx="0" cy="0"/>
          <a:chOff x="0" y="0"/>
          <a:chExt cx="0" cy="0"/>
        </a:xfrm>
      </p:grpSpPr>
      <p:sp>
        <p:nvSpPr>
          <p:cNvPr id="53" name="Google Shape;53;p8"/>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8"/>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5" name="Google Shape;55;p8"/>
          <p:cNvSpPr txBox="1"/>
          <p:nvPr>
            <p:ph idx="1" type="body"/>
          </p:nvPr>
        </p:nvSpPr>
        <p:spPr>
          <a:xfrm>
            <a:off x="1097280" y="4663440"/>
            <a:ext cx="10058400" cy="11433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200"/>
              </a:spcBef>
              <a:spcAft>
                <a:spcPts val="0"/>
              </a:spcAft>
              <a:buSzPts val="2400"/>
              <a:buNone/>
              <a:defRPr sz="2400" cap="none">
                <a:solidFill>
                  <a:schemeClr val="dk1"/>
                </a:solidFill>
                <a:latin typeface="Calibri"/>
                <a:ea typeface="Calibri"/>
                <a:cs typeface="Calibri"/>
                <a:sym typeface="Calibri"/>
              </a:defRPr>
            </a:lvl1pPr>
            <a:lvl2pPr indent="-228600" lvl="1" marL="914400" algn="l">
              <a:lnSpc>
                <a:spcPct val="100000"/>
              </a:lnSpc>
              <a:spcBef>
                <a:spcPts val="300"/>
              </a:spcBef>
              <a:spcAft>
                <a:spcPts val="0"/>
              </a:spcAft>
              <a:buClr>
                <a:srgbClr val="888888"/>
              </a:buClr>
              <a:buSzPts val="1900"/>
              <a:buNone/>
              <a:defRPr sz="19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500"/>
              <a:buNone/>
              <a:defRPr sz="1500">
                <a:solidFill>
                  <a:srgbClr val="888888"/>
                </a:solidFill>
              </a:defRPr>
            </a:lvl4pPr>
            <a:lvl5pPr indent="-228600" lvl="4" marL="2286000" algn="l">
              <a:lnSpc>
                <a:spcPct val="100000"/>
              </a:lnSpc>
              <a:spcBef>
                <a:spcPts val="400"/>
              </a:spcBef>
              <a:spcAft>
                <a:spcPts val="0"/>
              </a:spcAft>
              <a:buClr>
                <a:srgbClr val="888888"/>
              </a:buClr>
              <a:buSzPts val="1500"/>
              <a:buNone/>
              <a:defRPr sz="1500">
                <a:solidFill>
                  <a:srgbClr val="888888"/>
                </a:solidFill>
              </a:defRPr>
            </a:lvl5pPr>
            <a:lvl6pPr indent="-228600" lvl="5" marL="2743200" algn="l">
              <a:lnSpc>
                <a:spcPct val="90000"/>
              </a:lnSpc>
              <a:spcBef>
                <a:spcPts val="400"/>
              </a:spcBef>
              <a:spcAft>
                <a:spcPts val="0"/>
              </a:spcAft>
              <a:buSzPts val="1500"/>
              <a:buNone/>
              <a:defRPr sz="1500">
                <a:solidFill>
                  <a:srgbClr val="888888"/>
                </a:solidFill>
              </a:defRPr>
            </a:lvl6pPr>
            <a:lvl7pPr indent="-228600" lvl="6" marL="3200400" algn="l">
              <a:lnSpc>
                <a:spcPct val="90000"/>
              </a:lnSpc>
              <a:spcBef>
                <a:spcPts val="400"/>
              </a:spcBef>
              <a:spcAft>
                <a:spcPts val="0"/>
              </a:spcAft>
              <a:buSzPts val="1500"/>
              <a:buNone/>
              <a:defRPr sz="1500">
                <a:solidFill>
                  <a:srgbClr val="888888"/>
                </a:solidFill>
              </a:defRPr>
            </a:lvl7pPr>
            <a:lvl8pPr indent="-228600" lvl="7" marL="3657600" algn="l">
              <a:lnSpc>
                <a:spcPct val="90000"/>
              </a:lnSpc>
              <a:spcBef>
                <a:spcPts val="400"/>
              </a:spcBef>
              <a:spcAft>
                <a:spcPts val="0"/>
              </a:spcAft>
              <a:buSzPts val="1500"/>
              <a:buNone/>
              <a:defRPr sz="1500">
                <a:solidFill>
                  <a:srgbClr val="888888"/>
                </a:solidFill>
              </a:defRPr>
            </a:lvl8pPr>
            <a:lvl9pPr indent="-228600" lvl="8" marL="4114800" algn="l">
              <a:lnSpc>
                <a:spcPct val="90000"/>
              </a:lnSpc>
              <a:spcBef>
                <a:spcPts val="400"/>
              </a:spcBef>
              <a:spcAft>
                <a:spcPts val="400"/>
              </a:spcAft>
              <a:buSzPts val="1500"/>
              <a:buNone/>
              <a:defRPr sz="1500">
                <a:solidFill>
                  <a:srgbClr val="888888"/>
                </a:solidFill>
              </a:defRPr>
            </a:lvl9pPr>
          </a:lstStyle>
          <a:p/>
        </p:txBody>
      </p:sp>
      <p:cxnSp>
        <p:nvCxnSpPr>
          <p:cNvPr id="56" name="Google Shape;56;p8"/>
          <p:cNvCxnSpPr/>
          <p:nvPr/>
        </p:nvCxnSpPr>
        <p:spPr>
          <a:xfrm>
            <a:off x="1207658" y="4485132"/>
            <a:ext cx="9875100" cy="0"/>
          </a:xfrm>
          <a:prstGeom prst="straightConnector1">
            <a:avLst/>
          </a:prstGeom>
          <a:noFill/>
          <a:ln cap="flat" cmpd="sng" w="12700">
            <a:solidFill>
              <a:srgbClr val="3F3F3F"/>
            </a:solidFill>
            <a:prstDash val="solid"/>
            <a:round/>
            <a:headEnd len="sm" w="sm" type="none"/>
            <a:tailEnd len="sm" w="sm" type="none"/>
          </a:ln>
        </p:spPr>
      </p:cxnSp>
      <p:sp>
        <p:nvSpPr>
          <p:cNvPr id="57" name="Google Shape;57;p8"/>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8" name="Google Shape;58;p8"/>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9" name="Google Shape;59;p8"/>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 name="Shape 60"/>
        <p:cNvGrpSpPr/>
        <p:nvPr/>
      </p:nvGrpSpPr>
      <p:grpSpPr>
        <a:xfrm>
          <a:off x="0" y="0"/>
          <a:ext cx="0" cy="0"/>
          <a:chOff x="0" y="0"/>
          <a:chExt cx="0" cy="0"/>
        </a:xfrm>
      </p:grpSpPr>
      <p:sp>
        <p:nvSpPr>
          <p:cNvPr id="61" name="Google Shape;61;p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3F3F3F"/>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2" name="Google Shape;62;p9"/>
          <p:cNvSpPr txBox="1"/>
          <p:nvPr>
            <p:ph idx="1" type="body"/>
          </p:nvPr>
        </p:nvSpPr>
        <p:spPr>
          <a:xfrm>
            <a:off x="1097280" y="2057400"/>
            <a:ext cx="4640100" cy="7359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200"/>
              </a:spcBef>
              <a:spcAft>
                <a:spcPts val="0"/>
              </a:spcAft>
              <a:buSzPts val="2000"/>
              <a:buNone/>
              <a:defRPr b="0" sz="2000" cap="none">
                <a:solidFill>
                  <a:schemeClr val="dk1"/>
                </a:solidFill>
              </a:defRPr>
            </a:lvl1pPr>
            <a:lvl2pPr indent="-228600" lvl="1" marL="914400" algn="l">
              <a:lnSpc>
                <a:spcPct val="100000"/>
              </a:lnSpc>
              <a:spcBef>
                <a:spcPts val="3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900"/>
              <a:buNone/>
              <a:defRPr b="1" sz="19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3" name="Google Shape;63;p9"/>
          <p:cNvSpPr txBox="1"/>
          <p:nvPr>
            <p:ph idx="2" type="body"/>
          </p:nvPr>
        </p:nvSpPr>
        <p:spPr>
          <a:xfrm>
            <a:off x="1097280" y="2958274"/>
            <a:ext cx="4640100" cy="2910900"/>
          </a:xfrm>
          <a:prstGeom prst="rect">
            <a:avLst/>
          </a:prstGeom>
          <a:noFill/>
          <a:ln>
            <a:noFill/>
          </a:ln>
        </p:spPr>
        <p:txBody>
          <a:bodyPr anchorCtr="0" anchor="t" bIns="45700" lIns="0" spcFirstLastPara="1" rIns="0" wrap="square" tIns="45700">
            <a:noAutofit/>
          </a:bodyPr>
          <a:lstStyle>
            <a:lvl1pPr indent="-349250" lvl="0" marL="457200" algn="l">
              <a:lnSpc>
                <a:spcPct val="100000"/>
              </a:lnSpc>
              <a:spcBef>
                <a:spcPts val="1200"/>
              </a:spcBef>
              <a:spcAft>
                <a:spcPts val="0"/>
              </a:spcAft>
              <a:buSzPts val="1900"/>
              <a:buChar char=" "/>
              <a:defRPr/>
            </a:lvl1pPr>
            <a:lvl2pPr indent="-349250" lvl="1" marL="914400" algn="l">
              <a:lnSpc>
                <a:spcPct val="100000"/>
              </a:lnSpc>
              <a:spcBef>
                <a:spcPts val="300"/>
              </a:spcBef>
              <a:spcAft>
                <a:spcPts val="0"/>
              </a:spcAft>
              <a:buClr>
                <a:srgbClr val="3F3F3F"/>
              </a:buClr>
              <a:buSzPts val="1900"/>
              <a:buChar char="◦"/>
              <a:defRPr/>
            </a:lvl2pPr>
            <a:lvl3pPr indent="-349250" lvl="2" marL="1371600" algn="l">
              <a:lnSpc>
                <a:spcPct val="100000"/>
              </a:lnSpc>
              <a:spcBef>
                <a:spcPts val="400"/>
              </a:spcBef>
              <a:spcAft>
                <a:spcPts val="0"/>
              </a:spcAft>
              <a:buClr>
                <a:srgbClr val="3F3F3F"/>
              </a:buClr>
              <a:buSzPts val="1900"/>
              <a:buChar char="◦"/>
              <a:defRPr/>
            </a:lvl3pPr>
            <a:lvl4pPr indent="-349250" lvl="3" marL="1828800" algn="l">
              <a:lnSpc>
                <a:spcPct val="100000"/>
              </a:lnSpc>
              <a:spcBef>
                <a:spcPts val="400"/>
              </a:spcBef>
              <a:spcAft>
                <a:spcPts val="0"/>
              </a:spcAft>
              <a:buClr>
                <a:srgbClr val="3F3F3F"/>
              </a:buClr>
              <a:buSzPts val="1900"/>
              <a:buChar char="◦"/>
              <a:defRPr/>
            </a:lvl4pPr>
            <a:lvl5pPr indent="-349250" lvl="4" marL="2286000" algn="l">
              <a:lnSpc>
                <a:spcPct val="100000"/>
              </a:lnSpc>
              <a:spcBef>
                <a:spcPts val="400"/>
              </a:spcBef>
              <a:spcAft>
                <a:spcPts val="0"/>
              </a:spcAft>
              <a:buClr>
                <a:srgbClr val="3F3F3F"/>
              </a:buClr>
              <a:buSzPts val="1900"/>
              <a:buChar char="◦"/>
              <a:defRPr/>
            </a:lvl5pPr>
            <a:lvl6pPr indent="-349250" lvl="5" marL="2743200" algn="l">
              <a:lnSpc>
                <a:spcPct val="90000"/>
              </a:lnSpc>
              <a:spcBef>
                <a:spcPts val="400"/>
              </a:spcBef>
              <a:spcAft>
                <a:spcPts val="0"/>
              </a:spcAft>
              <a:buSzPts val="1900"/>
              <a:buChar char="◦"/>
              <a:defRPr/>
            </a:lvl6pPr>
            <a:lvl7pPr indent="-349250" lvl="6" marL="3200400" algn="l">
              <a:lnSpc>
                <a:spcPct val="90000"/>
              </a:lnSpc>
              <a:spcBef>
                <a:spcPts val="400"/>
              </a:spcBef>
              <a:spcAft>
                <a:spcPts val="0"/>
              </a:spcAft>
              <a:buSzPts val="1900"/>
              <a:buChar char="◦"/>
              <a:defRPr/>
            </a:lvl7pPr>
            <a:lvl8pPr indent="-349250" lvl="7" marL="3657600" algn="l">
              <a:lnSpc>
                <a:spcPct val="90000"/>
              </a:lnSpc>
              <a:spcBef>
                <a:spcPts val="400"/>
              </a:spcBef>
              <a:spcAft>
                <a:spcPts val="0"/>
              </a:spcAft>
              <a:buSzPts val="1900"/>
              <a:buChar char="◦"/>
              <a:defRPr/>
            </a:lvl8pPr>
            <a:lvl9pPr indent="-349250" lvl="8" marL="4114800" algn="l">
              <a:lnSpc>
                <a:spcPct val="90000"/>
              </a:lnSpc>
              <a:spcBef>
                <a:spcPts val="400"/>
              </a:spcBef>
              <a:spcAft>
                <a:spcPts val="400"/>
              </a:spcAft>
              <a:buSzPts val="1900"/>
              <a:buChar char="◦"/>
              <a:defRPr/>
            </a:lvl9pPr>
          </a:lstStyle>
          <a:p/>
        </p:txBody>
      </p:sp>
      <p:sp>
        <p:nvSpPr>
          <p:cNvPr id="64" name="Google Shape;64;p9"/>
          <p:cNvSpPr txBox="1"/>
          <p:nvPr>
            <p:ph idx="3" type="body"/>
          </p:nvPr>
        </p:nvSpPr>
        <p:spPr>
          <a:xfrm>
            <a:off x="6515944" y="2057400"/>
            <a:ext cx="4640100" cy="7359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200"/>
              </a:spcBef>
              <a:spcAft>
                <a:spcPts val="0"/>
              </a:spcAft>
              <a:buSzPts val="2000"/>
              <a:buNone/>
              <a:defRPr b="0" sz="2000" cap="none">
                <a:solidFill>
                  <a:schemeClr val="dk1"/>
                </a:solidFill>
              </a:defRPr>
            </a:lvl1pPr>
            <a:lvl2pPr indent="-228600" lvl="1" marL="914400" algn="l">
              <a:lnSpc>
                <a:spcPct val="100000"/>
              </a:lnSpc>
              <a:spcBef>
                <a:spcPts val="3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900"/>
              <a:buNone/>
              <a:defRPr b="1" sz="19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5" name="Google Shape;65;p9"/>
          <p:cNvSpPr txBox="1"/>
          <p:nvPr>
            <p:ph idx="4" type="body"/>
          </p:nvPr>
        </p:nvSpPr>
        <p:spPr>
          <a:xfrm>
            <a:off x="6515944" y="2958273"/>
            <a:ext cx="4640100" cy="2910900"/>
          </a:xfrm>
          <a:prstGeom prst="rect">
            <a:avLst/>
          </a:prstGeom>
          <a:noFill/>
          <a:ln>
            <a:noFill/>
          </a:ln>
        </p:spPr>
        <p:txBody>
          <a:bodyPr anchorCtr="0" anchor="t" bIns="45700" lIns="0" spcFirstLastPara="1" rIns="0" wrap="square" tIns="45700">
            <a:noAutofit/>
          </a:bodyPr>
          <a:lstStyle>
            <a:lvl1pPr indent="-349250" lvl="0" marL="457200" algn="l">
              <a:lnSpc>
                <a:spcPct val="100000"/>
              </a:lnSpc>
              <a:spcBef>
                <a:spcPts val="1200"/>
              </a:spcBef>
              <a:spcAft>
                <a:spcPts val="0"/>
              </a:spcAft>
              <a:buSzPts val="1900"/>
              <a:buChar char=" "/>
              <a:defRPr/>
            </a:lvl1pPr>
            <a:lvl2pPr indent="-349250" lvl="1" marL="914400" algn="l">
              <a:lnSpc>
                <a:spcPct val="100000"/>
              </a:lnSpc>
              <a:spcBef>
                <a:spcPts val="300"/>
              </a:spcBef>
              <a:spcAft>
                <a:spcPts val="0"/>
              </a:spcAft>
              <a:buClr>
                <a:srgbClr val="3F3F3F"/>
              </a:buClr>
              <a:buSzPts val="1900"/>
              <a:buChar char="◦"/>
              <a:defRPr/>
            </a:lvl2pPr>
            <a:lvl3pPr indent="-349250" lvl="2" marL="1371600" algn="l">
              <a:lnSpc>
                <a:spcPct val="100000"/>
              </a:lnSpc>
              <a:spcBef>
                <a:spcPts val="400"/>
              </a:spcBef>
              <a:spcAft>
                <a:spcPts val="0"/>
              </a:spcAft>
              <a:buClr>
                <a:srgbClr val="3F3F3F"/>
              </a:buClr>
              <a:buSzPts val="1900"/>
              <a:buChar char="◦"/>
              <a:defRPr/>
            </a:lvl3pPr>
            <a:lvl4pPr indent="-349250" lvl="3" marL="1828800" algn="l">
              <a:lnSpc>
                <a:spcPct val="100000"/>
              </a:lnSpc>
              <a:spcBef>
                <a:spcPts val="400"/>
              </a:spcBef>
              <a:spcAft>
                <a:spcPts val="0"/>
              </a:spcAft>
              <a:buClr>
                <a:srgbClr val="3F3F3F"/>
              </a:buClr>
              <a:buSzPts val="1900"/>
              <a:buChar char="◦"/>
              <a:defRPr/>
            </a:lvl4pPr>
            <a:lvl5pPr indent="-349250" lvl="4" marL="2286000" algn="l">
              <a:lnSpc>
                <a:spcPct val="100000"/>
              </a:lnSpc>
              <a:spcBef>
                <a:spcPts val="400"/>
              </a:spcBef>
              <a:spcAft>
                <a:spcPts val="0"/>
              </a:spcAft>
              <a:buClr>
                <a:srgbClr val="3F3F3F"/>
              </a:buClr>
              <a:buSzPts val="1900"/>
              <a:buChar char="◦"/>
              <a:defRPr/>
            </a:lvl5pPr>
            <a:lvl6pPr indent="-349250" lvl="5" marL="2743200" algn="l">
              <a:lnSpc>
                <a:spcPct val="90000"/>
              </a:lnSpc>
              <a:spcBef>
                <a:spcPts val="400"/>
              </a:spcBef>
              <a:spcAft>
                <a:spcPts val="0"/>
              </a:spcAft>
              <a:buSzPts val="1900"/>
              <a:buChar char="◦"/>
              <a:defRPr/>
            </a:lvl6pPr>
            <a:lvl7pPr indent="-349250" lvl="6" marL="3200400" algn="l">
              <a:lnSpc>
                <a:spcPct val="90000"/>
              </a:lnSpc>
              <a:spcBef>
                <a:spcPts val="400"/>
              </a:spcBef>
              <a:spcAft>
                <a:spcPts val="0"/>
              </a:spcAft>
              <a:buSzPts val="1900"/>
              <a:buChar char="◦"/>
              <a:defRPr/>
            </a:lvl7pPr>
            <a:lvl8pPr indent="-349250" lvl="7" marL="3657600" algn="l">
              <a:lnSpc>
                <a:spcPct val="90000"/>
              </a:lnSpc>
              <a:spcBef>
                <a:spcPts val="400"/>
              </a:spcBef>
              <a:spcAft>
                <a:spcPts val="0"/>
              </a:spcAft>
              <a:buSzPts val="1900"/>
              <a:buChar char="◦"/>
              <a:defRPr/>
            </a:lvl8pPr>
            <a:lvl9pPr indent="-349250" lvl="8" marL="4114800" algn="l">
              <a:lnSpc>
                <a:spcPct val="90000"/>
              </a:lnSpc>
              <a:spcBef>
                <a:spcPts val="400"/>
              </a:spcBef>
              <a:spcAft>
                <a:spcPts val="400"/>
              </a:spcAft>
              <a:buSzPts val="1900"/>
              <a:buChar char="◦"/>
              <a:defRPr/>
            </a:lvl9pPr>
          </a:lstStyle>
          <a:p/>
        </p:txBody>
      </p:sp>
      <p:sp>
        <p:nvSpPr>
          <p:cNvPr id="66" name="Google Shape;66;p9"/>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7" name="Google Shape;67;p9"/>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8" name="Google Shape;68;p9"/>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9" name="Shape 69"/>
        <p:cNvGrpSpPr/>
        <p:nvPr/>
      </p:nvGrpSpPr>
      <p:grpSpPr>
        <a:xfrm>
          <a:off x="0" y="0"/>
          <a:ext cx="0" cy="0"/>
          <a:chOff x="0" y="0"/>
          <a:chExt cx="0" cy="0"/>
        </a:xfrm>
      </p:grpSpPr>
      <p:sp>
        <p:nvSpPr>
          <p:cNvPr id="70" name="Google Shape;70;p10"/>
          <p:cNvSpPr/>
          <p:nvPr/>
        </p:nvSpPr>
        <p:spPr>
          <a:xfrm>
            <a:off x="0" y="4578350"/>
            <a:ext cx="12188700" cy="22797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0"/>
          <p:cNvSpPr/>
          <p:nvPr>
            <p:ph idx="2" type="pic"/>
          </p:nvPr>
        </p:nvSpPr>
        <p:spPr>
          <a:xfrm>
            <a:off x="15" y="0"/>
            <a:ext cx="12192000" cy="4578300"/>
          </a:xfrm>
          <a:prstGeom prst="rect">
            <a:avLst/>
          </a:prstGeom>
          <a:solidFill>
            <a:srgbClr val="D8D8D8"/>
          </a:solidFill>
          <a:ln>
            <a:noFill/>
          </a:ln>
        </p:spPr>
        <p:txBody>
          <a:bodyPr anchorCtr="0" anchor="t" bIns="45700" lIns="457200" spcFirstLastPara="1" rIns="0" wrap="square" tIns="457200">
            <a:noAutofit/>
          </a:bodyPr>
          <a:lstStyle>
            <a:lvl1pPr lvl="0" marR="0" rtl="0" algn="l">
              <a:lnSpc>
                <a:spcPct val="100000"/>
              </a:lnSpc>
              <a:spcBef>
                <a:spcPts val="1200"/>
              </a:spcBef>
              <a:spcAft>
                <a:spcPts val="0"/>
              </a:spcAft>
              <a:buClr>
                <a:schemeClr val="accent1"/>
              </a:buClr>
              <a:buSzPts val="3200"/>
              <a:buFont typeface="Calibri"/>
              <a:buNone/>
              <a:defRPr b="0" i="0" sz="3200" u="none" cap="none" strike="noStrike">
                <a:solidFill>
                  <a:srgbClr val="3F3F3F"/>
                </a:solidFill>
                <a:latin typeface="Calibri"/>
                <a:ea typeface="Calibri"/>
                <a:cs typeface="Calibri"/>
                <a:sym typeface="Calibri"/>
              </a:defRPr>
            </a:lvl1pPr>
            <a:lvl2pPr lvl="1" marR="0" rtl="0" algn="l">
              <a:lnSpc>
                <a:spcPct val="100000"/>
              </a:lnSpc>
              <a:spcBef>
                <a:spcPts val="300"/>
              </a:spcBef>
              <a:spcAft>
                <a:spcPts val="0"/>
              </a:spcAft>
              <a:buClr>
                <a:srgbClr val="3F3F3F"/>
              </a:buClr>
              <a:buSzPts val="2800"/>
              <a:buFont typeface="Calibri"/>
              <a:buNone/>
              <a:defRPr b="0" i="0" sz="2800" u="none" cap="none" strike="noStrike">
                <a:solidFill>
                  <a:srgbClr val="3F3F3F"/>
                </a:solidFill>
                <a:latin typeface="Calibri"/>
                <a:ea typeface="Calibri"/>
                <a:cs typeface="Calibri"/>
                <a:sym typeface="Calibri"/>
              </a:defRPr>
            </a:lvl2pPr>
            <a:lvl3pPr lvl="2" marR="0" rtl="0" algn="l">
              <a:lnSpc>
                <a:spcPct val="100000"/>
              </a:lnSpc>
              <a:spcBef>
                <a:spcPts val="400"/>
              </a:spcBef>
              <a:spcAft>
                <a:spcPts val="0"/>
              </a:spcAft>
              <a:buClr>
                <a:srgbClr val="3F3F3F"/>
              </a:buClr>
              <a:buSzPts val="2400"/>
              <a:buFont typeface="Calibri"/>
              <a:buNone/>
              <a:defRPr b="0" i="0" sz="2400" u="none" cap="none" strike="noStrike">
                <a:solidFill>
                  <a:srgbClr val="3F3F3F"/>
                </a:solidFill>
                <a:latin typeface="Calibri"/>
                <a:ea typeface="Calibri"/>
                <a:cs typeface="Calibri"/>
                <a:sym typeface="Calibri"/>
              </a:defRPr>
            </a:lvl3pPr>
            <a:lvl4pPr lvl="3"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Calibri"/>
                <a:ea typeface="Calibri"/>
                <a:cs typeface="Calibri"/>
                <a:sym typeface="Calibri"/>
              </a:defRPr>
            </a:lvl4pPr>
            <a:lvl5pPr lvl="4"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72" name="Google Shape;72;p10"/>
          <p:cNvSpPr txBox="1"/>
          <p:nvPr>
            <p:ph type="title"/>
          </p:nvPr>
        </p:nvSpPr>
        <p:spPr>
          <a:xfrm>
            <a:off x="1097279" y="4799362"/>
            <a:ext cx="10113600" cy="743700"/>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3" name="Google Shape;73;p10"/>
          <p:cNvSpPr txBox="1"/>
          <p:nvPr>
            <p:ph idx="1" type="body"/>
          </p:nvPr>
        </p:nvSpPr>
        <p:spPr>
          <a:xfrm>
            <a:off x="1097279" y="5715000"/>
            <a:ext cx="10113300" cy="609600"/>
          </a:xfrm>
          <a:prstGeom prst="rect">
            <a:avLst/>
          </a:prstGeom>
          <a:noFill/>
          <a:ln>
            <a:noFill/>
          </a:ln>
        </p:spPr>
        <p:txBody>
          <a:bodyPr anchorCtr="0" anchor="t" bIns="0" lIns="91425" spcFirstLastPara="1" rIns="91425" wrap="square" tIns="0">
            <a:noAutofit/>
          </a:bodyPr>
          <a:lstStyle>
            <a:lvl1pPr indent="-228600" lvl="0" marL="457200" algn="l">
              <a:lnSpc>
                <a:spcPct val="100000"/>
              </a:lnSpc>
              <a:spcBef>
                <a:spcPts val="0"/>
              </a:spcBef>
              <a:spcAft>
                <a:spcPts val="0"/>
              </a:spcAft>
              <a:buSzPts val="1900"/>
              <a:buNone/>
              <a:defRPr sz="1900">
                <a:solidFill>
                  <a:srgbClr val="FFFFFF"/>
                </a:solidFill>
              </a:defRPr>
            </a:lvl1pPr>
            <a:lvl2pPr indent="-228600" lvl="1" marL="914400" algn="l">
              <a:lnSpc>
                <a:spcPct val="100000"/>
              </a:lnSpc>
              <a:spcBef>
                <a:spcPts val="7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100"/>
              <a:buNone/>
              <a:defRPr sz="11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4" name="Google Shape;74;p10"/>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5" name="Google Shape;75;p10"/>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76" name="Google Shape;76;p10"/>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lvl1pPr indent="-355600" lvl="0" marL="457200" marR="0" rtl="0" algn="l">
              <a:lnSpc>
                <a:spcPct val="10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9250" lvl="1" marL="914400" marR="0" rtl="0" algn="l">
              <a:lnSpc>
                <a:spcPct val="100000"/>
              </a:lnSpc>
              <a:spcBef>
                <a:spcPts val="300"/>
              </a:spcBef>
              <a:spcAft>
                <a:spcPts val="0"/>
              </a:spcAft>
              <a:buClr>
                <a:srgbClr val="3F3F3F"/>
              </a:buClr>
              <a:buSzPts val="1900"/>
              <a:buFont typeface="Calibri"/>
              <a:buChar char="◦"/>
              <a:defRPr b="0" i="0" sz="1900" u="none" cap="none" strike="noStrike">
                <a:solidFill>
                  <a:srgbClr val="3F3F3F"/>
                </a:solidFill>
                <a:latin typeface="Calibri"/>
                <a:ea typeface="Calibri"/>
                <a:cs typeface="Calibri"/>
                <a:sym typeface="Calibri"/>
              </a:defRPr>
            </a:lvl2pPr>
            <a:lvl3pPr indent="-323850" lvl="2" marL="1371600" marR="0" rtl="0" algn="l">
              <a:lnSpc>
                <a:spcPct val="100000"/>
              </a:lnSpc>
              <a:spcBef>
                <a:spcPts val="400"/>
              </a:spcBef>
              <a:spcAft>
                <a:spcPts val="0"/>
              </a:spcAft>
              <a:buClr>
                <a:srgbClr val="3F3F3F"/>
              </a:buClr>
              <a:buSzPts val="1500"/>
              <a:buFont typeface="Calibri"/>
              <a:buChar char="◦"/>
              <a:defRPr b="0" i="0" sz="1500" u="none" cap="none" strike="noStrike">
                <a:solidFill>
                  <a:srgbClr val="3F3F3F"/>
                </a:solidFill>
                <a:latin typeface="Calibri"/>
                <a:ea typeface="Calibri"/>
                <a:cs typeface="Calibri"/>
                <a:sym typeface="Calibri"/>
              </a:defRPr>
            </a:lvl3pPr>
            <a:lvl4pPr indent="-323850" lvl="3" marL="1828800" marR="0" rtl="0" algn="l">
              <a:lnSpc>
                <a:spcPct val="100000"/>
              </a:lnSpc>
              <a:spcBef>
                <a:spcPts val="400"/>
              </a:spcBef>
              <a:spcAft>
                <a:spcPts val="0"/>
              </a:spcAft>
              <a:buClr>
                <a:srgbClr val="3F3F3F"/>
              </a:buClr>
              <a:buSzPts val="1500"/>
              <a:buFont typeface="Calibri"/>
              <a:buChar char="◦"/>
              <a:defRPr b="0" i="0" sz="1500" u="none" cap="none" strike="noStrike">
                <a:solidFill>
                  <a:srgbClr val="3F3F3F"/>
                </a:solidFill>
                <a:latin typeface="Calibri"/>
                <a:ea typeface="Calibri"/>
                <a:cs typeface="Calibri"/>
                <a:sym typeface="Calibri"/>
              </a:defRPr>
            </a:lvl4pPr>
            <a:lvl5pPr indent="-323850" lvl="4" marL="2286000" marR="0" rtl="0" algn="l">
              <a:lnSpc>
                <a:spcPct val="100000"/>
              </a:lnSpc>
              <a:spcBef>
                <a:spcPts val="400"/>
              </a:spcBef>
              <a:spcAft>
                <a:spcPts val="0"/>
              </a:spcAft>
              <a:buClr>
                <a:srgbClr val="3F3F3F"/>
              </a:buClr>
              <a:buSzPts val="1500"/>
              <a:buFont typeface="Calibri"/>
              <a:buChar char="◦"/>
              <a:defRPr b="0" i="0" sz="1500" u="none" cap="none" strike="noStrike">
                <a:solidFill>
                  <a:srgbClr val="3F3F3F"/>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accent1"/>
              </a:buClr>
              <a:buSzPts val="1500"/>
              <a:buFont typeface="Calibri"/>
              <a:buChar char="◦"/>
              <a:defRPr b="0" i="0" sz="1500" u="none" cap="none" strike="noStrike">
                <a:solidFill>
                  <a:srgbClr val="3F3F3F"/>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accent1"/>
              </a:buClr>
              <a:buSzPts val="1500"/>
              <a:buFont typeface="Calibri"/>
              <a:buChar char="◦"/>
              <a:defRPr b="0" i="0" sz="1500" u="none" cap="none" strike="noStrike">
                <a:solidFill>
                  <a:srgbClr val="3F3F3F"/>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accent1"/>
              </a:buClr>
              <a:buSzPts val="1500"/>
              <a:buFont typeface="Calibri"/>
              <a:buChar char="◦"/>
              <a:defRPr b="0" i="0" sz="1500" u="none" cap="none" strike="noStrike">
                <a:solidFill>
                  <a:srgbClr val="3F3F3F"/>
                </a:solidFill>
                <a:latin typeface="Calibri"/>
                <a:ea typeface="Calibri"/>
                <a:cs typeface="Calibri"/>
                <a:sym typeface="Calibri"/>
              </a:defRPr>
            </a:lvl8pPr>
            <a:lvl9pPr indent="-323850" lvl="8" marL="4114800" marR="0" rtl="0" algn="l">
              <a:lnSpc>
                <a:spcPct val="90000"/>
              </a:lnSpc>
              <a:spcBef>
                <a:spcPts val="400"/>
              </a:spcBef>
              <a:spcAft>
                <a:spcPts val="400"/>
              </a:spcAft>
              <a:buClr>
                <a:schemeClr val="accent1"/>
              </a:buClr>
              <a:buSzPts val="1500"/>
              <a:buFont typeface="Calibri"/>
              <a:buChar char="◦"/>
              <a:defRPr b="0" i="0" sz="1500" u="none" cap="none" strike="noStrike">
                <a:solidFill>
                  <a:srgbClr val="3F3F3F"/>
                </a:solidFill>
                <a:latin typeface="Calibri"/>
                <a:ea typeface="Calibri"/>
                <a:cs typeface="Calibri"/>
                <a:sym typeface="Calibri"/>
              </a:defRPr>
            </a:lvl9pPr>
          </a:lstStyle>
          <a:p/>
        </p:txBody>
      </p:sp>
      <p:sp>
        <p:nvSpPr>
          <p:cNvPr id="9" name="Google Shape;9;p1"/>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5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0" name="Google Shape;10;p1"/>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1" name="Google Shape;11;p1"/>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cxnSp>
        <p:nvCxnSpPr>
          <p:cNvPr id="12" name="Google Shape;12;p1"/>
          <p:cNvCxnSpPr/>
          <p:nvPr/>
        </p:nvCxnSpPr>
        <p:spPr>
          <a:xfrm>
            <a:off x="1193532" y="1897380"/>
            <a:ext cx="996690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8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9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8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8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8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7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9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7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87.png"/><Relationship Id="rId4" Type="http://schemas.openxmlformats.org/officeDocument/2006/relationships/image" Target="../media/image7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9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9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8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0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9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94.png"/><Relationship Id="rId4" Type="http://schemas.openxmlformats.org/officeDocument/2006/relationships/image" Target="../media/image9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0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1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1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0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1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15.jpg"/><Relationship Id="rId4" Type="http://schemas.openxmlformats.org/officeDocument/2006/relationships/image" Target="../media/image107.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06.jpg"/><Relationship Id="rId4" Type="http://schemas.openxmlformats.org/officeDocument/2006/relationships/image" Target="../media/image10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13.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04.png"/><Relationship Id="rId4" Type="http://schemas.openxmlformats.org/officeDocument/2006/relationships/image" Target="../media/image9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09.png"/><Relationship Id="rId4" Type="http://schemas.openxmlformats.org/officeDocument/2006/relationships/image" Target="../media/image11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02.png"/><Relationship Id="rId4" Type="http://schemas.openxmlformats.org/officeDocument/2006/relationships/image" Target="../media/image11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1.png"/><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3.png"/><Relationship Id="rId4" Type="http://schemas.openxmlformats.org/officeDocument/2006/relationships/image" Target="../media/image7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0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Intro to NNs</a:t>
            </a:r>
            <a:endParaRPr/>
          </a:p>
        </p:txBody>
      </p:sp>
      <p:sp>
        <p:nvSpPr>
          <p:cNvPr id="99" name="Google Shape;99;p14"/>
          <p:cNvSpPr txBox="1"/>
          <p:nvPr>
            <p:ph idx="1" type="subTitle"/>
          </p:nvPr>
        </p:nvSpPr>
        <p:spPr>
          <a:xfrm>
            <a:off x="1100051" y="4645152"/>
            <a:ext cx="10058400" cy="1143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300"/>
              </a:spcAft>
              <a:buClr>
                <a:schemeClr val="dk1"/>
              </a:buClr>
              <a:buSzPts val="2400"/>
              <a:buNone/>
            </a:pPr>
            <a:r>
              <a:t/>
            </a:r>
            <a:endParaRPr/>
          </a:p>
        </p:txBody>
      </p:sp>
      <p:sp>
        <p:nvSpPr>
          <p:cNvPr id="100" name="Google Shape;100;p14"/>
          <p:cNvSpPr txBox="1"/>
          <p:nvPr/>
        </p:nvSpPr>
        <p:spPr>
          <a:xfrm>
            <a:off x="112295" y="6368716"/>
            <a:ext cx="548342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Material from Andrew Trask’s “Grokking Deep Learning”</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So what does a NN do?</a:t>
            </a:r>
            <a:endParaRPr/>
          </a:p>
        </p:txBody>
      </p:sp>
      <p:sp>
        <p:nvSpPr>
          <p:cNvPr id="151" name="Google Shape;151;p23"/>
          <p:cNvSpPr/>
          <p:nvPr/>
        </p:nvSpPr>
        <p:spPr>
          <a:xfrm>
            <a:off x="1379621" y="2637171"/>
            <a:ext cx="9432758" cy="2308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chemeClr val="dk1"/>
                </a:solidFill>
                <a:latin typeface="Calibri"/>
                <a:ea typeface="Calibri"/>
                <a:cs typeface="Calibri"/>
                <a:sym typeface="Calibri"/>
              </a:rPr>
              <a:t>It multiplies the </a:t>
            </a:r>
            <a:r>
              <a:rPr b="1" i="0" lang="en-US" sz="4800" u="none" cap="none" strike="noStrike">
                <a:solidFill>
                  <a:schemeClr val="dk1"/>
                </a:solidFill>
                <a:latin typeface="Calibri"/>
                <a:ea typeface="Calibri"/>
                <a:cs typeface="Calibri"/>
                <a:sym typeface="Calibri"/>
              </a:rPr>
              <a:t>input</a:t>
            </a:r>
            <a:r>
              <a:rPr b="0" i="0" lang="en-US" sz="4800" u="none" cap="none" strike="noStrike">
                <a:solidFill>
                  <a:schemeClr val="dk1"/>
                </a:solidFill>
                <a:latin typeface="Calibri"/>
                <a:ea typeface="Calibri"/>
                <a:cs typeface="Calibri"/>
                <a:sym typeface="Calibri"/>
              </a:rPr>
              <a:t> by a </a:t>
            </a:r>
            <a:r>
              <a:rPr b="1" i="0" lang="en-US" sz="4800" u="none" cap="none" strike="noStrike">
                <a:solidFill>
                  <a:schemeClr val="dk1"/>
                </a:solidFill>
                <a:latin typeface="Calibri"/>
                <a:ea typeface="Calibri"/>
                <a:cs typeface="Calibri"/>
                <a:sym typeface="Calibri"/>
              </a:rPr>
              <a:t>weight</a:t>
            </a:r>
            <a:r>
              <a:rPr b="0" i="0" lang="en-US" sz="4800" u="none" cap="none" strike="noStrike">
                <a:solidFill>
                  <a:schemeClr val="dk1"/>
                </a:solidFill>
                <a:latin typeface="Calibri"/>
                <a:ea typeface="Calibri"/>
                <a:cs typeface="Calibri"/>
                <a:sym typeface="Calibri"/>
              </a:rPr>
              <a:t>. It </a:t>
            </a:r>
            <a:r>
              <a:rPr b="0" i="1" lang="en-US" sz="4800" u="none" cap="none" strike="noStrike">
                <a:solidFill>
                  <a:schemeClr val="dk1"/>
                </a:solidFill>
                <a:latin typeface="Calibri"/>
                <a:ea typeface="Calibri"/>
                <a:cs typeface="Calibri"/>
                <a:sym typeface="Calibri"/>
              </a:rPr>
              <a:t>"scales" </a:t>
            </a:r>
            <a:r>
              <a:rPr b="0" i="0" lang="en-US" sz="4800" u="none" cap="none" strike="noStrike">
                <a:solidFill>
                  <a:schemeClr val="dk1"/>
                </a:solidFill>
                <a:latin typeface="Calibri"/>
                <a:ea typeface="Calibri"/>
                <a:cs typeface="Calibri"/>
                <a:sym typeface="Calibri"/>
              </a:rPr>
              <a:t>the input by a certain amount.</a:t>
            </a:r>
            <a:endParaRPr b="0" i="0" sz="4800" u="none" cap="none" strike="noStrike">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3"/>
          <p:cNvSpPr txBox="1"/>
          <p:nvPr>
            <p:ph idx="4294967295" type="title"/>
          </p:nvPr>
        </p:nvSpPr>
        <p:spPr>
          <a:xfrm>
            <a:off x="1134755" y="-50697"/>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4800"/>
              <a:buNone/>
            </a:pPr>
            <a:r>
              <a:rPr lang="en-US"/>
              <a:t>It all ties back to the dot product!</a:t>
            </a:r>
            <a:endParaRPr/>
          </a:p>
        </p:txBody>
      </p:sp>
      <p:pic>
        <p:nvPicPr>
          <p:cNvPr id="710" name="Google Shape;710;p113"/>
          <p:cNvPicPr preferRelativeResize="0"/>
          <p:nvPr/>
        </p:nvPicPr>
        <p:blipFill rotWithShape="1">
          <a:blip r:embed="rId3">
            <a:alphaModFix/>
          </a:blip>
          <a:srcRect b="0" l="0" r="0" t="0"/>
          <a:stretch/>
        </p:blipFill>
        <p:spPr>
          <a:xfrm>
            <a:off x="1398450" y="1400103"/>
            <a:ext cx="8880061" cy="515309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4"/>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lang="en-US"/>
              <a:t>Intro to NNs (Part 2)</a:t>
            </a:r>
            <a:endParaRPr/>
          </a:p>
        </p:txBody>
      </p:sp>
      <p:sp>
        <p:nvSpPr>
          <p:cNvPr id="716" name="Google Shape;716;p114"/>
          <p:cNvSpPr txBox="1"/>
          <p:nvPr>
            <p:ph idx="1" type="subTitle"/>
          </p:nvPr>
        </p:nvSpPr>
        <p:spPr>
          <a:xfrm>
            <a:off x="1100051" y="4645152"/>
            <a:ext cx="10058400" cy="1143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300"/>
              </a:spcAft>
              <a:buClr>
                <a:schemeClr val="dk1"/>
              </a:buClr>
              <a:buSzPts val="2400"/>
              <a:buNone/>
            </a:pPr>
            <a:r>
              <a:rPr lang="en-US"/>
              <a:t>Dave Wanik</a:t>
            </a:r>
            <a:endParaRPr/>
          </a:p>
        </p:txBody>
      </p:sp>
      <p:sp>
        <p:nvSpPr>
          <p:cNvPr id="717" name="Google Shape;717;p114"/>
          <p:cNvSpPr txBox="1"/>
          <p:nvPr/>
        </p:nvSpPr>
        <p:spPr>
          <a:xfrm>
            <a:off x="112295" y="6368716"/>
            <a:ext cx="548342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Material from Andrew Trask’s “Grokking Deep Learning”</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15"/>
          <p:cNvSpPr txBox="1"/>
          <p:nvPr>
            <p:ph idx="4294967295" type="title"/>
          </p:nvPr>
        </p:nvSpPr>
        <p:spPr>
          <a:xfrm>
            <a:off x="112425" y="236800"/>
            <a:ext cx="11954700" cy="1325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Let’s learn an entire dataset (streetlights).</a:t>
            </a:r>
            <a:endParaRPr/>
          </a:p>
        </p:txBody>
      </p:sp>
      <p:pic>
        <p:nvPicPr>
          <p:cNvPr id="723" name="Google Shape;723;p115"/>
          <p:cNvPicPr preferRelativeResize="0"/>
          <p:nvPr/>
        </p:nvPicPr>
        <p:blipFill rotWithShape="1">
          <a:blip r:embed="rId3">
            <a:alphaModFix/>
          </a:blip>
          <a:srcRect b="0" l="0" r="0" t="0"/>
          <a:stretch/>
        </p:blipFill>
        <p:spPr>
          <a:xfrm>
            <a:off x="4161438" y="1302375"/>
            <a:ext cx="3856682" cy="4991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16"/>
          <p:cNvSpPr txBox="1"/>
          <p:nvPr>
            <p:ph idx="4294967295" type="title"/>
          </p:nvPr>
        </p:nvSpPr>
        <p:spPr>
          <a:xfrm>
            <a:off x="1097280" y="580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Recoding into useful information</a:t>
            </a:r>
            <a:endParaRPr/>
          </a:p>
        </p:txBody>
      </p:sp>
      <p:pic>
        <p:nvPicPr>
          <p:cNvPr id="729" name="Google Shape;729;p116"/>
          <p:cNvPicPr preferRelativeResize="0"/>
          <p:nvPr/>
        </p:nvPicPr>
        <p:blipFill rotWithShape="1">
          <a:blip r:embed="rId3">
            <a:alphaModFix/>
          </a:blip>
          <a:srcRect b="0" l="0" r="0" t="0"/>
          <a:stretch/>
        </p:blipFill>
        <p:spPr>
          <a:xfrm>
            <a:off x="2891200" y="1434678"/>
            <a:ext cx="6409577" cy="481579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17"/>
          <p:cNvSpPr txBox="1"/>
          <p:nvPr>
            <p:ph idx="4294967295" type="title"/>
          </p:nvPr>
        </p:nvSpPr>
        <p:spPr>
          <a:xfrm>
            <a:off x="1097280" y="580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Can be integer or decimals… doesn’t matter!</a:t>
            </a:r>
            <a:endParaRPr/>
          </a:p>
        </p:txBody>
      </p:sp>
      <p:pic>
        <p:nvPicPr>
          <p:cNvPr id="735" name="Google Shape;735;p117"/>
          <p:cNvPicPr preferRelativeResize="0"/>
          <p:nvPr/>
        </p:nvPicPr>
        <p:blipFill rotWithShape="1">
          <a:blip r:embed="rId3">
            <a:alphaModFix/>
          </a:blip>
          <a:srcRect b="0" l="0" r="0" t="0"/>
          <a:stretch/>
        </p:blipFill>
        <p:spPr>
          <a:xfrm>
            <a:off x="2858913" y="1587053"/>
            <a:ext cx="6535113" cy="481579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8"/>
          <p:cNvSpPr txBox="1"/>
          <p:nvPr>
            <p:ph idx="4294967295" type="title"/>
          </p:nvPr>
        </p:nvSpPr>
        <p:spPr>
          <a:xfrm>
            <a:off x="643495" y="-585225"/>
            <a:ext cx="11190600" cy="2094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Can be integer or decimals… doesn’t matter!</a:t>
            </a:r>
            <a:endParaRPr/>
          </a:p>
        </p:txBody>
      </p:sp>
      <p:pic>
        <p:nvPicPr>
          <p:cNvPr id="741" name="Google Shape;741;p118"/>
          <p:cNvPicPr preferRelativeResize="0"/>
          <p:nvPr/>
        </p:nvPicPr>
        <p:blipFill rotWithShape="1">
          <a:blip r:embed="rId3">
            <a:alphaModFix/>
          </a:blip>
          <a:srcRect b="0" l="0" r="0" t="0"/>
          <a:stretch/>
        </p:blipFill>
        <p:spPr>
          <a:xfrm>
            <a:off x="2813238" y="1165800"/>
            <a:ext cx="6851115" cy="504442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19"/>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Our blackbox example.</a:t>
            </a:r>
            <a:endParaRPr/>
          </a:p>
        </p:txBody>
      </p:sp>
      <p:pic>
        <p:nvPicPr>
          <p:cNvPr id="747" name="Google Shape;747;p119"/>
          <p:cNvPicPr preferRelativeResize="0"/>
          <p:nvPr/>
        </p:nvPicPr>
        <p:blipFill rotWithShape="1">
          <a:blip r:embed="rId3">
            <a:alphaModFix/>
          </a:blip>
          <a:srcRect b="0" l="0" r="0" t="0"/>
          <a:stretch/>
        </p:blipFill>
        <p:spPr>
          <a:xfrm>
            <a:off x="411079" y="2011530"/>
            <a:ext cx="10755430" cy="318611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900"/>
              <a:buNone/>
            </a:pPr>
            <a:r>
              <a:rPr lang="en-US"/>
              <a:t>Recoding Data: Input Features</a:t>
            </a:r>
            <a:endParaRPr/>
          </a:p>
        </p:txBody>
      </p:sp>
      <p:pic>
        <p:nvPicPr>
          <p:cNvPr id="753" name="Google Shape;753;p120"/>
          <p:cNvPicPr preferRelativeResize="0"/>
          <p:nvPr/>
        </p:nvPicPr>
        <p:blipFill rotWithShape="1">
          <a:blip r:embed="rId3">
            <a:alphaModFix/>
          </a:blip>
          <a:srcRect b="0" l="0" r="0" t="0"/>
          <a:stretch/>
        </p:blipFill>
        <p:spPr>
          <a:xfrm>
            <a:off x="2286000" y="2660403"/>
            <a:ext cx="7620000" cy="28003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2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900"/>
              <a:buNone/>
            </a:pPr>
            <a:r>
              <a:rPr lang="en-US"/>
              <a:t>Recoding Data: Target Variable</a:t>
            </a:r>
            <a:endParaRPr/>
          </a:p>
        </p:txBody>
      </p:sp>
      <p:pic>
        <p:nvPicPr>
          <p:cNvPr id="759" name="Google Shape;759;p121"/>
          <p:cNvPicPr preferRelativeResize="0"/>
          <p:nvPr/>
        </p:nvPicPr>
        <p:blipFill rotWithShape="1">
          <a:blip r:embed="rId3">
            <a:alphaModFix/>
          </a:blip>
          <a:srcRect b="0" l="0" r="0" t="0"/>
          <a:stretch/>
        </p:blipFill>
        <p:spPr>
          <a:xfrm>
            <a:off x="2845113" y="2880578"/>
            <a:ext cx="6562725" cy="23241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2"/>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Building our network</a:t>
            </a:r>
            <a:endParaRPr/>
          </a:p>
        </p:txBody>
      </p:sp>
      <p:pic>
        <p:nvPicPr>
          <p:cNvPr id="765" name="Google Shape;765;p122"/>
          <p:cNvPicPr preferRelativeResize="0"/>
          <p:nvPr/>
        </p:nvPicPr>
        <p:blipFill rotWithShape="1">
          <a:blip r:embed="rId3">
            <a:alphaModFix/>
          </a:blip>
          <a:srcRect b="0" l="0" r="0" t="0"/>
          <a:stretch/>
        </p:blipFill>
        <p:spPr>
          <a:xfrm>
            <a:off x="1954900" y="1504503"/>
            <a:ext cx="8343158" cy="48157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utility of weights</a:t>
            </a:r>
            <a:endParaRPr/>
          </a:p>
        </p:txBody>
      </p:sp>
      <p:sp>
        <p:nvSpPr>
          <p:cNvPr id="157" name="Google Shape;157;p24"/>
          <p:cNvSpPr/>
          <p:nvPr/>
        </p:nvSpPr>
        <p:spPr>
          <a:xfrm>
            <a:off x="511738" y="1962692"/>
            <a:ext cx="11229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If the weight is 2, then it would double our input. If the weight is 0.01, then it would divide the input by 100. As you can see, some weight values make the input bigger and other values make it smaller. </a:t>
            </a:r>
            <a:endParaRPr b="0" i="0" sz="2400" u="none" cap="none" strike="noStrike">
              <a:solidFill>
                <a:schemeClr val="dk1"/>
              </a:solidFill>
              <a:latin typeface="Calibri"/>
              <a:ea typeface="Calibri"/>
              <a:cs typeface="Calibri"/>
              <a:sym typeface="Calibri"/>
            </a:endParaRPr>
          </a:p>
        </p:txBody>
      </p:sp>
      <p:pic>
        <p:nvPicPr>
          <p:cNvPr id="158" name="Google Shape;158;p24"/>
          <p:cNvPicPr preferRelativeResize="0"/>
          <p:nvPr/>
        </p:nvPicPr>
        <p:blipFill rotWithShape="1">
          <a:blip r:embed="rId3">
            <a:alphaModFix/>
          </a:blip>
          <a:srcRect b="0" l="0" r="0" t="0"/>
          <a:stretch/>
        </p:blipFill>
        <p:spPr>
          <a:xfrm>
            <a:off x="725800" y="3202996"/>
            <a:ext cx="10429875" cy="29908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3"/>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Numpy is our saving grace…</a:t>
            </a:r>
            <a:endParaRPr/>
          </a:p>
        </p:txBody>
      </p:sp>
      <p:pic>
        <p:nvPicPr>
          <p:cNvPr id="771" name="Google Shape;771;p123"/>
          <p:cNvPicPr preferRelativeResize="0"/>
          <p:nvPr/>
        </p:nvPicPr>
        <p:blipFill rotWithShape="1">
          <a:blip r:embed="rId3">
            <a:alphaModFix/>
          </a:blip>
          <a:srcRect b="0" l="0" r="0" t="0"/>
          <a:stretch/>
        </p:blipFill>
        <p:spPr>
          <a:xfrm>
            <a:off x="308810" y="2516855"/>
            <a:ext cx="5117992" cy="2327861"/>
          </a:xfrm>
          <a:prstGeom prst="rect">
            <a:avLst/>
          </a:prstGeom>
          <a:noFill/>
          <a:ln>
            <a:noFill/>
          </a:ln>
        </p:spPr>
      </p:pic>
      <p:sp>
        <p:nvSpPr>
          <p:cNvPr id="772" name="Google Shape;772;p123"/>
          <p:cNvSpPr/>
          <p:nvPr/>
        </p:nvSpPr>
        <p:spPr>
          <a:xfrm>
            <a:off x="5646820" y="2157291"/>
            <a:ext cx="6096000" cy="304698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Numpy matrices can perform element-wise addition and multiplication.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When you put a "+" sign between two vectors, it does what you would expect it to. It adds the two vectors together.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Other than these nice numpy operators and our new dataset, the neural network above is the same as ones we built before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24"/>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 can we learn the whole dataset?</a:t>
            </a:r>
            <a:endParaRPr/>
          </a:p>
        </p:txBody>
      </p:sp>
      <p:sp>
        <p:nvSpPr>
          <p:cNvPr id="778" name="Google Shape;778;p124"/>
          <p:cNvSpPr txBox="1"/>
          <p:nvPr/>
        </p:nvSpPr>
        <p:spPr>
          <a:xfrm>
            <a:off x="838200" y="1321356"/>
            <a:ext cx="5827429"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Calibri"/>
                <a:ea typeface="Calibri"/>
                <a:cs typeface="Calibri"/>
                <a:sym typeface="Calibri"/>
              </a:rPr>
              <a:t>We train on the entire dataset at once!</a:t>
            </a:r>
            <a:endParaRPr b="0" i="1" sz="2800" u="none" cap="none" strike="noStrike">
              <a:solidFill>
                <a:schemeClr val="dk1"/>
              </a:solidFill>
              <a:latin typeface="Calibri"/>
              <a:ea typeface="Calibri"/>
              <a:cs typeface="Calibri"/>
              <a:sym typeface="Calibri"/>
            </a:endParaRPr>
          </a:p>
        </p:txBody>
      </p:sp>
      <p:pic>
        <p:nvPicPr>
          <p:cNvPr id="779" name="Google Shape;779;p124"/>
          <p:cNvPicPr preferRelativeResize="0"/>
          <p:nvPr/>
        </p:nvPicPr>
        <p:blipFill rotWithShape="1">
          <a:blip r:embed="rId3">
            <a:alphaModFix/>
          </a:blip>
          <a:srcRect b="0" l="0" r="0" t="0"/>
          <a:stretch/>
        </p:blipFill>
        <p:spPr>
          <a:xfrm>
            <a:off x="838200" y="2090600"/>
            <a:ext cx="5182329" cy="2847159"/>
          </a:xfrm>
          <a:prstGeom prst="rect">
            <a:avLst/>
          </a:prstGeom>
          <a:noFill/>
          <a:ln>
            <a:noFill/>
          </a:ln>
        </p:spPr>
      </p:pic>
      <p:pic>
        <p:nvPicPr>
          <p:cNvPr id="780" name="Google Shape;780;p124"/>
          <p:cNvPicPr preferRelativeResize="0"/>
          <p:nvPr/>
        </p:nvPicPr>
        <p:blipFill rotWithShape="1">
          <a:blip r:embed="rId4">
            <a:alphaModFix/>
          </a:blip>
          <a:srcRect b="0" l="0" r="0" t="0"/>
          <a:stretch/>
        </p:blipFill>
        <p:spPr>
          <a:xfrm>
            <a:off x="6195059" y="2090600"/>
            <a:ext cx="5000843" cy="3630931"/>
          </a:xfrm>
          <a:prstGeom prst="rect">
            <a:avLst/>
          </a:prstGeom>
          <a:noFill/>
          <a:ln>
            <a:noFill/>
          </a:ln>
        </p:spPr>
      </p:pic>
      <p:sp>
        <p:nvSpPr>
          <p:cNvPr id="781" name="Google Shape;781;p124"/>
          <p:cNvSpPr txBox="1"/>
          <p:nvPr/>
        </p:nvSpPr>
        <p:spPr>
          <a:xfrm>
            <a:off x="10215155" y="952024"/>
            <a:ext cx="172848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Nested for loops</a:t>
            </a:r>
            <a:endParaRPr b="0" i="0" sz="1800" u="none" cap="none" strike="noStrike">
              <a:solidFill>
                <a:schemeClr val="dk1"/>
              </a:solidFill>
              <a:latin typeface="Calibri"/>
              <a:ea typeface="Calibri"/>
              <a:cs typeface="Calibri"/>
              <a:sym typeface="Calibri"/>
            </a:endParaRPr>
          </a:p>
        </p:txBody>
      </p:sp>
      <p:cxnSp>
        <p:nvCxnSpPr>
          <p:cNvPr id="782" name="Google Shape;782;p124"/>
          <p:cNvCxnSpPr>
            <a:stCxn id="781" idx="2"/>
          </p:cNvCxnSpPr>
          <p:nvPr/>
        </p:nvCxnSpPr>
        <p:spPr>
          <a:xfrm flipH="1">
            <a:off x="9318098" y="1321356"/>
            <a:ext cx="1761300" cy="1169400"/>
          </a:xfrm>
          <a:prstGeom prst="straightConnector1">
            <a:avLst/>
          </a:prstGeom>
          <a:noFill/>
          <a:ln cap="flat" cmpd="sng" w="57150">
            <a:solidFill>
              <a:schemeClr val="accent1"/>
            </a:solidFill>
            <a:prstDash val="solid"/>
            <a:miter lim="800000"/>
            <a:headEnd len="sm" w="sm" type="none"/>
            <a:tailEnd len="med" w="med" type="triangle"/>
          </a:ln>
        </p:spPr>
      </p:cxnSp>
      <p:cxnSp>
        <p:nvCxnSpPr>
          <p:cNvPr id="783" name="Google Shape;783;p124"/>
          <p:cNvCxnSpPr>
            <a:stCxn id="781" idx="1"/>
            <a:endCxn id="780" idx="0"/>
          </p:cNvCxnSpPr>
          <p:nvPr/>
        </p:nvCxnSpPr>
        <p:spPr>
          <a:xfrm flipH="1">
            <a:off x="8695355" y="1136690"/>
            <a:ext cx="1519800" cy="954000"/>
          </a:xfrm>
          <a:prstGeom prst="straightConnector1">
            <a:avLst/>
          </a:prstGeom>
          <a:noFill/>
          <a:ln cap="flat" cmpd="sng" w="57150">
            <a:solidFill>
              <a:schemeClr val="accent1"/>
            </a:solidFill>
            <a:prstDash val="solid"/>
            <a:miter lim="800000"/>
            <a:headEnd len="sm" w="sm" type="none"/>
            <a:tailEnd len="med" w="med" type="triangle"/>
          </a:ln>
        </p:spPr>
      </p:cxnSp>
      <p:cxnSp>
        <p:nvCxnSpPr>
          <p:cNvPr id="784" name="Google Shape;784;p124"/>
          <p:cNvCxnSpPr/>
          <p:nvPr/>
        </p:nvCxnSpPr>
        <p:spPr>
          <a:xfrm>
            <a:off x="7251032" y="1321356"/>
            <a:ext cx="16042" cy="769244"/>
          </a:xfrm>
          <a:prstGeom prst="straightConnector1">
            <a:avLst/>
          </a:prstGeom>
          <a:noFill/>
          <a:ln cap="flat" cmpd="sng" w="38100">
            <a:solidFill>
              <a:srgbClr val="FF0000"/>
            </a:solidFill>
            <a:prstDash val="solid"/>
            <a:miter lim="800000"/>
            <a:headEnd len="sm" w="sm" type="none"/>
            <a:tailEnd len="med" w="med" type="triangle"/>
          </a:ln>
        </p:spPr>
      </p:cxnSp>
      <p:cxnSp>
        <p:nvCxnSpPr>
          <p:cNvPr id="785" name="Google Shape;785;p124"/>
          <p:cNvCxnSpPr/>
          <p:nvPr/>
        </p:nvCxnSpPr>
        <p:spPr>
          <a:xfrm flipH="1">
            <a:off x="10405727" y="2490651"/>
            <a:ext cx="673671" cy="123169"/>
          </a:xfrm>
          <a:prstGeom prst="straightConnector1">
            <a:avLst/>
          </a:prstGeom>
          <a:noFill/>
          <a:ln cap="flat" cmpd="sng" w="38100">
            <a:solidFill>
              <a:srgbClr val="FF0000"/>
            </a:solidFill>
            <a:prstDash val="solid"/>
            <a:miter lim="800000"/>
            <a:headEnd len="sm" w="sm" type="none"/>
            <a:tailEnd len="med" w="med" type="triangle"/>
          </a:ln>
        </p:spPr>
      </p:cxnSp>
      <p:cxnSp>
        <p:nvCxnSpPr>
          <p:cNvPr id="786" name="Google Shape;786;p124"/>
          <p:cNvCxnSpPr/>
          <p:nvPr/>
        </p:nvCxnSpPr>
        <p:spPr>
          <a:xfrm flipH="1">
            <a:off x="8894071" y="2229041"/>
            <a:ext cx="561248" cy="107583"/>
          </a:xfrm>
          <a:prstGeom prst="straightConnector1">
            <a:avLst/>
          </a:prstGeom>
          <a:noFill/>
          <a:ln cap="flat" cmpd="sng" w="38100">
            <a:solidFill>
              <a:schemeClr val="accent2"/>
            </a:solidFill>
            <a:prstDash val="solid"/>
            <a:miter lim="800000"/>
            <a:headEnd len="sm" w="sm" type="none"/>
            <a:tailEnd len="med" w="med" type="triangl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25"/>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various types of gradient descent</a:t>
            </a:r>
            <a:endParaRPr/>
          </a:p>
        </p:txBody>
      </p:sp>
      <p:sp>
        <p:nvSpPr>
          <p:cNvPr id="792" name="Google Shape;792;p125"/>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
            </a:pPr>
            <a:r>
              <a:rPr b="1" lang="en-US"/>
              <a:t>Stochastic</a:t>
            </a:r>
            <a:endParaRPr b="1"/>
          </a:p>
          <a:p>
            <a:pPr indent="-228600" lvl="1" marL="685800" rtl="0" algn="l">
              <a:lnSpc>
                <a:spcPct val="80000"/>
              </a:lnSpc>
              <a:spcBef>
                <a:spcPts val="500"/>
              </a:spcBef>
              <a:spcAft>
                <a:spcPts val="0"/>
              </a:spcAft>
              <a:buClr>
                <a:schemeClr val="dk1"/>
              </a:buClr>
              <a:buSzPts val="2400"/>
              <a:buChar char="◦"/>
            </a:pPr>
            <a:r>
              <a:rPr lang="en-US"/>
              <a:t>Learning "one example at a time" is a variant on Gradient Descent called Stochastic Gradient Descent, and it is one of the handful of methods that can be used for learning an entire dataset.</a:t>
            </a:r>
            <a:endParaRPr/>
          </a:p>
          <a:p>
            <a:pPr indent="-228600" lvl="0" marL="228600" rtl="0" algn="l">
              <a:lnSpc>
                <a:spcPct val="80000"/>
              </a:lnSpc>
              <a:spcBef>
                <a:spcPts val="1000"/>
              </a:spcBef>
              <a:spcAft>
                <a:spcPts val="0"/>
              </a:spcAft>
              <a:buClr>
                <a:schemeClr val="dk1"/>
              </a:buClr>
              <a:buSzPts val="2800"/>
              <a:buChar char=" "/>
            </a:pPr>
            <a:r>
              <a:rPr b="1" lang="en-US"/>
              <a:t>Full</a:t>
            </a:r>
            <a:endParaRPr b="1"/>
          </a:p>
          <a:p>
            <a:pPr indent="-228600" lvl="1" marL="685800" rtl="0" algn="l">
              <a:lnSpc>
                <a:spcPct val="80000"/>
              </a:lnSpc>
              <a:spcBef>
                <a:spcPts val="500"/>
              </a:spcBef>
              <a:spcAft>
                <a:spcPts val="0"/>
              </a:spcAft>
              <a:buClr>
                <a:schemeClr val="dk1"/>
              </a:buClr>
              <a:buSzPts val="2400"/>
              <a:buChar char="◦"/>
            </a:pPr>
            <a:r>
              <a:rPr lang="en-US"/>
              <a:t>Instead of updating the weights once for each training example, the network simply calculates the average weight_delta over the entire dataset, only actual y changing the weights each time it computes a full average.</a:t>
            </a:r>
            <a:endParaRPr/>
          </a:p>
          <a:p>
            <a:pPr indent="-228600" lvl="0" marL="228600" rtl="0" algn="l">
              <a:lnSpc>
                <a:spcPct val="80000"/>
              </a:lnSpc>
              <a:spcBef>
                <a:spcPts val="1000"/>
              </a:spcBef>
              <a:spcAft>
                <a:spcPts val="0"/>
              </a:spcAft>
              <a:buClr>
                <a:schemeClr val="dk1"/>
              </a:buClr>
              <a:buSzPts val="2800"/>
              <a:buChar char=" "/>
            </a:pPr>
            <a:r>
              <a:rPr b="1" lang="en-US"/>
              <a:t>Batch</a:t>
            </a:r>
            <a:endParaRPr b="1"/>
          </a:p>
          <a:p>
            <a:pPr indent="-228600" lvl="1" marL="685800" rtl="0" algn="l">
              <a:lnSpc>
                <a:spcPct val="80000"/>
              </a:lnSpc>
              <a:spcBef>
                <a:spcPts val="500"/>
              </a:spcBef>
              <a:spcAft>
                <a:spcPts val="400"/>
              </a:spcAft>
              <a:buClr>
                <a:schemeClr val="dk1"/>
              </a:buClr>
              <a:buSzPts val="2400"/>
              <a:buChar char="◦"/>
            </a:pPr>
            <a:r>
              <a:rPr lang="en-US"/>
              <a:t>Instead of updating the weights after just one or after the entire dataset of examples, you choose a "batch size" (typical y between 8 and 256) after which the weights are updated.</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26"/>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Neural networks learn correlation</a:t>
            </a:r>
            <a:endParaRPr/>
          </a:p>
        </p:txBody>
      </p:sp>
      <p:sp>
        <p:nvSpPr>
          <p:cNvPr id="798" name="Google Shape;798;p126"/>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300"/>
              </a:spcAft>
              <a:buClr>
                <a:schemeClr val="dk1"/>
              </a:buClr>
              <a:buSzPts val="2800"/>
              <a:buChar char=" "/>
            </a:pPr>
            <a:r>
              <a:rPr lang="en-US"/>
              <a:t>We just got done training a single-layer neural network to take a streetlight pattern and identify whether or not it was safe to cross the street. Let's take on the neural network's perspective for a moment. The neural network doesn't know that it was processing streetlight data. All it was trying to do was identify which input (out of the 3 possible) correlated with the output.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27"/>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Neural networks learn correlation.</a:t>
            </a:r>
            <a:endParaRPr/>
          </a:p>
        </p:txBody>
      </p:sp>
      <p:sp>
        <p:nvSpPr>
          <p:cNvPr id="804" name="Google Shape;804;p127"/>
          <p:cNvSpPr txBox="1"/>
          <p:nvPr>
            <p:ph idx="4294967295" type="body"/>
          </p:nvPr>
        </p:nvSpPr>
        <p:spPr>
          <a:xfrm>
            <a:off x="838200" y="1825625"/>
            <a:ext cx="6252411"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70000"/>
              </a:lnSpc>
              <a:spcBef>
                <a:spcPts val="0"/>
              </a:spcBef>
              <a:spcAft>
                <a:spcPts val="0"/>
              </a:spcAft>
              <a:buClr>
                <a:schemeClr val="dk1"/>
              </a:buClr>
              <a:buSzPts val="2590"/>
              <a:buChar char=" "/>
            </a:pPr>
            <a:r>
              <a:rPr lang="en-US" sz="2590"/>
              <a:t>Notice that the middle weight is very near 1 while the far left and right weights are very near 0. </a:t>
            </a:r>
            <a:endParaRPr/>
          </a:p>
          <a:p>
            <a:pPr indent="-228600" lvl="0" marL="228600" rtl="0" algn="l">
              <a:lnSpc>
                <a:spcPct val="70000"/>
              </a:lnSpc>
              <a:spcBef>
                <a:spcPts val="1000"/>
              </a:spcBef>
              <a:spcAft>
                <a:spcPts val="0"/>
              </a:spcAft>
              <a:buClr>
                <a:schemeClr val="dk1"/>
              </a:buClr>
              <a:buSzPts val="2590"/>
              <a:buChar char=" "/>
            </a:pPr>
            <a:r>
              <a:rPr lang="en-US" sz="2590"/>
              <a:t>At a high level, all the iterative, complex processes for learning we identified actually accomplished something rather simple: </a:t>
            </a:r>
            <a:r>
              <a:rPr b="1" lang="en-US" sz="2590"/>
              <a:t>The network identified correlation between the middle input and output. </a:t>
            </a:r>
            <a:endParaRPr/>
          </a:p>
          <a:p>
            <a:pPr indent="-228600" lvl="1" marL="685800" rtl="0" algn="l">
              <a:lnSpc>
                <a:spcPct val="70000"/>
              </a:lnSpc>
              <a:spcBef>
                <a:spcPts val="500"/>
              </a:spcBef>
              <a:spcAft>
                <a:spcPts val="0"/>
              </a:spcAft>
              <a:buClr>
                <a:schemeClr val="dk1"/>
              </a:buClr>
              <a:buSzPts val="2220"/>
              <a:buChar char="◦"/>
            </a:pPr>
            <a:r>
              <a:rPr lang="en-US" sz="2220"/>
              <a:t>The correlation is located wherever the weights were set to high numbers. </a:t>
            </a:r>
            <a:endParaRPr/>
          </a:p>
          <a:p>
            <a:pPr indent="-228600" lvl="1" marL="685800" rtl="0" algn="l">
              <a:lnSpc>
                <a:spcPct val="70000"/>
              </a:lnSpc>
              <a:spcBef>
                <a:spcPts val="500"/>
              </a:spcBef>
              <a:spcAft>
                <a:spcPts val="400"/>
              </a:spcAft>
              <a:buClr>
                <a:schemeClr val="dk1"/>
              </a:buClr>
              <a:buSzPts val="2220"/>
              <a:buChar char="◦"/>
            </a:pPr>
            <a:r>
              <a:rPr lang="en-US" sz="2220"/>
              <a:t>Inversely, randomness with respect to the output was found at the far left and far right weights (where the weight values are very near 0).</a:t>
            </a:r>
            <a:endParaRPr sz="2220"/>
          </a:p>
        </p:txBody>
      </p:sp>
      <p:pic>
        <p:nvPicPr>
          <p:cNvPr id="805" name="Google Shape;805;p127"/>
          <p:cNvPicPr preferRelativeResize="0"/>
          <p:nvPr/>
        </p:nvPicPr>
        <p:blipFill rotWithShape="1">
          <a:blip r:embed="rId3">
            <a:alphaModFix/>
          </a:blip>
          <a:srcRect b="0" l="0" r="0" t="0"/>
          <a:stretch/>
        </p:blipFill>
        <p:spPr>
          <a:xfrm>
            <a:off x="7218195" y="1500437"/>
            <a:ext cx="4733174" cy="446169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28"/>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 did it learn correlation?</a:t>
            </a:r>
            <a:endParaRPr/>
          </a:p>
        </p:txBody>
      </p:sp>
      <p:sp>
        <p:nvSpPr>
          <p:cNvPr id="811" name="Google Shape;811;p128"/>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In the process of Gradient Descent, each training example either asserts up pressure or down pressure on our weights. </a:t>
            </a:r>
            <a:endParaRPr/>
          </a:p>
          <a:p>
            <a:pPr indent="-228600" lvl="0" marL="228600" rtl="0" algn="l">
              <a:lnSpc>
                <a:spcPct val="90000"/>
              </a:lnSpc>
              <a:spcBef>
                <a:spcPts val="1000"/>
              </a:spcBef>
              <a:spcAft>
                <a:spcPts val="0"/>
              </a:spcAft>
              <a:buClr>
                <a:schemeClr val="dk1"/>
              </a:buClr>
              <a:buSzPts val="2800"/>
              <a:buChar char=" "/>
            </a:pPr>
            <a:r>
              <a:rPr lang="en-US"/>
              <a:t>On average, there was more up pressure for our middle weight and more down pressure for our other weights.</a:t>
            </a:r>
            <a:endParaRPr/>
          </a:p>
          <a:p>
            <a:pPr indent="-228600" lvl="0" marL="228600" rtl="0" algn="l">
              <a:lnSpc>
                <a:spcPct val="90000"/>
              </a:lnSpc>
              <a:spcBef>
                <a:spcPts val="1000"/>
              </a:spcBef>
              <a:spcAft>
                <a:spcPts val="300"/>
              </a:spcAft>
              <a:buClr>
                <a:schemeClr val="dk1"/>
              </a:buClr>
              <a:buSzPts val="2800"/>
              <a:buChar char=" "/>
            </a:pPr>
            <a:r>
              <a:rPr lang="en-US"/>
              <a:t>Each neuron is individually trying to correctly predict the output given the input – and each neuron ignores all the other neurons while attempting to do so!</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29"/>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 did it learn correlation?</a:t>
            </a:r>
            <a:endParaRPr/>
          </a:p>
        </p:txBody>
      </p:sp>
      <p:sp>
        <p:nvSpPr>
          <p:cNvPr id="817" name="Google Shape;817;p129"/>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The only cross communication occurs in that all three weights must share the same error measure. Our weight update is nothing more than taking this shared error measure and multiplying it by each respective input.</a:t>
            </a:r>
            <a:endParaRPr/>
          </a:p>
          <a:p>
            <a:pPr indent="-228600" lvl="0" marL="228600" rtl="0" algn="l">
              <a:lnSpc>
                <a:spcPct val="90000"/>
              </a:lnSpc>
              <a:spcBef>
                <a:spcPts val="1000"/>
              </a:spcBef>
              <a:spcAft>
                <a:spcPts val="0"/>
              </a:spcAft>
              <a:buClr>
                <a:schemeClr val="dk1"/>
              </a:buClr>
              <a:buSzPts val="2800"/>
              <a:buChar char=" "/>
            </a:pPr>
            <a:r>
              <a:rPr lang="en-US"/>
              <a:t>A key part of why neural networks learn is by </a:t>
            </a:r>
            <a:r>
              <a:rPr b="1" lang="en-US"/>
              <a:t>error attribution.</a:t>
            </a:r>
            <a:endParaRPr/>
          </a:p>
          <a:p>
            <a:pPr indent="-228600" lvl="1" marL="685800" rtl="0" algn="l">
              <a:lnSpc>
                <a:spcPct val="90000"/>
              </a:lnSpc>
              <a:spcBef>
                <a:spcPts val="500"/>
              </a:spcBef>
              <a:spcAft>
                <a:spcPts val="400"/>
              </a:spcAft>
              <a:buClr>
                <a:schemeClr val="dk1"/>
              </a:buClr>
              <a:buSzPts val="2400"/>
              <a:buChar char="◦"/>
            </a:pPr>
            <a:r>
              <a:rPr lang="en-US"/>
              <a:t>Given a shared error, the network needs to figure out which weights contributed (so they can be adjusted) and which weights did NOT contribute (so they can be left alone).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0"/>
          <p:cNvSpPr txBox="1"/>
          <p:nvPr>
            <p:ph type="title"/>
          </p:nvPr>
        </p:nvSpPr>
        <p:spPr>
          <a:xfrm>
            <a:off x="247700" y="286600"/>
            <a:ext cx="118527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Gradient descent, weights and “pressure”</a:t>
            </a:r>
            <a:endParaRPr/>
          </a:p>
        </p:txBody>
      </p:sp>
      <p:pic>
        <p:nvPicPr>
          <p:cNvPr id="823" name="Google Shape;823;p130"/>
          <p:cNvPicPr preferRelativeResize="0"/>
          <p:nvPr>
            <p:ph idx="1" type="body"/>
          </p:nvPr>
        </p:nvPicPr>
        <p:blipFill rotWithShape="1">
          <a:blip r:embed="rId3">
            <a:alphaModFix/>
          </a:blip>
          <a:srcRect b="0" l="0" r="0" t="0"/>
          <a:stretch/>
        </p:blipFill>
        <p:spPr>
          <a:xfrm>
            <a:off x="1195387" y="1690688"/>
            <a:ext cx="9447428" cy="4276975"/>
          </a:xfrm>
          <a:prstGeom prst="rect">
            <a:avLst/>
          </a:prstGeom>
          <a:noFill/>
          <a:ln>
            <a:noFill/>
          </a:ln>
        </p:spPr>
      </p:pic>
      <p:sp>
        <p:nvSpPr>
          <p:cNvPr id="824" name="Google Shape;824;p130"/>
          <p:cNvSpPr txBox="1"/>
          <p:nvPr/>
        </p:nvSpPr>
        <p:spPr>
          <a:xfrm>
            <a:off x="1620252" y="6288505"/>
            <a:ext cx="801732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Each observation tells a story about which processes are driving the weight updates.</a:t>
            </a:r>
            <a:endParaRPr b="0" i="0" sz="1800" u="none" cap="none" strike="noStrike">
              <a:solidFill>
                <a:schemeClr val="dk1"/>
              </a:solidFill>
              <a:latin typeface="Calibri"/>
              <a:ea typeface="Calibri"/>
              <a:cs typeface="Calibri"/>
              <a:sym typeface="Calibri"/>
            </a:endParaRPr>
          </a:p>
        </p:txBody>
      </p:sp>
      <p:sp>
        <p:nvSpPr>
          <p:cNvPr id="825" name="Google Shape;825;p130"/>
          <p:cNvSpPr/>
          <p:nvPr/>
        </p:nvSpPr>
        <p:spPr>
          <a:xfrm>
            <a:off x="8454189" y="2245895"/>
            <a:ext cx="914400" cy="3721768"/>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6" name="Google Shape;826;p130"/>
          <p:cNvSpPr/>
          <p:nvPr/>
        </p:nvSpPr>
        <p:spPr>
          <a:xfrm>
            <a:off x="7419473" y="2245895"/>
            <a:ext cx="914400" cy="3721768"/>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7" name="Google Shape;827;p130"/>
          <p:cNvSpPr/>
          <p:nvPr/>
        </p:nvSpPr>
        <p:spPr>
          <a:xfrm>
            <a:off x="6326480" y="2245895"/>
            <a:ext cx="914400" cy="3721768"/>
          </a:xfrm>
          <a:prstGeom prst="ellipse">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8" name="Google Shape;828;p130"/>
          <p:cNvSpPr txBox="1"/>
          <p:nvPr/>
        </p:nvSpPr>
        <p:spPr>
          <a:xfrm>
            <a:off x="8246310" y="5758752"/>
            <a:ext cx="38433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vs</a:t>
            </a:r>
            <a:endParaRPr b="1" i="0" sz="1800" u="none" cap="none" strike="noStrike">
              <a:solidFill>
                <a:schemeClr val="dk1"/>
              </a:solidFill>
              <a:latin typeface="Calibri"/>
              <a:ea typeface="Calibri"/>
              <a:cs typeface="Calibri"/>
              <a:sym typeface="Calibri"/>
            </a:endParaRPr>
          </a:p>
        </p:txBody>
      </p:sp>
      <p:sp>
        <p:nvSpPr>
          <p:cNvPr id="829" name="Google Shape;829;p130"/>
          <p:cNvSpPr txBox="1"/>
          <p:nvPr/>
        </p:nvSpPr>
        <p:spPr>
          <a:xfrm>
            <a:off x="7121539" y="5758752"/>
            <a:ext cx="38433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vs</a:t>
            </a:r>
            <a:endParaRPr b="1" i="0" sz="1800" u="none" cap="none" strike="noStrike">
              <a:solidFill>
                <a:schemeClr val="dk1"/>
              </a:solidFill>
              <a:latin typeface="Calibri"/>
              <a:ea typeface="Calibri"/>
              <a:cs typeface="Calibri"/>
              <a:sym typeface="Calibri"/>
            </a:endParaRPr>
          </a:p>
        </p:txBody>
      </p:sp>
      <p:sp>
        <p:nvSpPr>
          <p:cNvPr id="830" name="Google Shape;830;p130"/>
          <p:cNvSpPr txBox="1"/>
          <p:nvPr/>
        </p:nvSpPr>
        <p:spPr>
          <a:xfrm>
            <a:off x="9899765" y="1447733"/>
            <a:ext cx="2200474"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“conflicting pressure”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and -; +, - and 0</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3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900"/>
              <a:buNone/>
            </a:pPr>
            <a:r>
              <a:rPr lang="en-US"/>
              <a:t>What did we see?</a:t>
            </a:r>
            <a:endParaRPr/>
          </a:p>
        </p:txBody>
      </p:sp>
      <p:sp>
        <p:nvSpPr>
          <p:cNvPr id="836" name="Google Shape;836;p131"/>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1200"/>
              </a:spcBef>
              <a:spcAft>
                <a:spcPts val="0"/>
              </a:spcAft>
              <a:buSzPts val="1900"/>
              <a:buNone/>
            </a:pPr>
            <a:r>
              <a:rPr lang="en-US"/>
              <a:t>Each individual weight is attempting to compensate for error. In the first training example, there’s discorrelation between the far-right and far-left inputs and the desired output. This causes those weights to experience down pressure. </a:t>
            </a:r>
            <a:endParaRPr/>
          </a:p>
          <a:p>
            <a:pPr indent="0" lvl="0" marL="0" rtl="0" algn="l">
              <a:lnSpc>
                <a:spcPct val="100000"/>
              </a:lnSpc>
              <a:spcBef>
                <a:spcPts val="1200"/>
              </a:spcBef>
              <a:spcAft>
                <a:spcPts val="300"/>
              </a:spcAft>
              <a:buSzPts val="1900"/>
              <a:buNone/>
            </a:pPr>
            <a:r>
              <a:rPr lang="en-US"/>
              <a:t>This same phenomenon occurs throughout all six training examples, rewarding correlation with pressure toward 1 and penalizing decorrelation with pressure toward 0. On average, this causes the network to find the correlation present between the middle weight and the output to be the dominant predictive force (heaviest weight in the weighted average of the input), making the network quite accurate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32"/>
          <p:cNvSpPr txBox="1"/>
          <p:nvPr>
            <p:ph type="title"/>
          </p:nvPr>
        </p:nvSpPr>
        <p:spPr>
          <a:xfrm>
            <a:off x="1097280" y="667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Regularization for conflicting pressure</a:t>
            </a:r>
            <a:endParaRPr/>
          </a:p>
        </p:txBody>
      </p:sp>
      <p:sp>
        <p:nvSpPr>
          <p:cNvPr id="842" name="Google Shape;842;p132"/>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349250" lvl="0" marL="457200" rtl="0" algn="l">
              <a:lnSpc>
                <a:spcPct val="90000"/>
              </a:lnSpc>
              <a:spcBef>
                <a:spcPts val="0"/>
              </a:spcBef>
              <a:spcAft>
                <a:spcPts val="0"/>
              </a:spcAft>
              <a:buClr>
                <a:srgbClr val="000000"/>
              </a:buClr>
              <a:buSzPts val="1900"/>
              <a:buChar char="●"/>
            </a:pPr>
            <a:r>
              <a:rPr lang="en-US">
                <a:solidFill>
                  <a:srgbClr val="000000"/>
                </a:solidFill>
              </a:rPr>
              <a:t>Regularization is advantageous because if a weight has equal pressure upward and downward, then it isn't really good for anything. </a:t>
            </a:r>
            <a:endParaRPr>
              <a:solidFill>
                <a:srgbClr val="000000"/>
              </a:solidFill>
            </a:endParaRPr>
          </a:p>
          <a:p>
            <a:pPr indent="-349250" lvl="0" marL="457200" rtl="0" algn="l">
              <a:lnSpc>
                <a:spcPct val="90000"/>
              </a:lnSpc>
              <a:spcBef>
                <a:spcPts val="0"/>
              </a:spcBef>
              <a:spcAft>
                <a:spcPts val="0"/>
              </a:spcAft>
              <a:buClr>
                <a:srgbClr val="000000"/>
              </a:buClr>
              <a:buSzPts val="1900"/>
              <a:buChar char="●"/>
            </a:pPr>
            <a:r>
              <a:rPr lang="en-US">
                <a:solidFill>
                  <a:srgbClr val="000000"/>
                </a:solidFill>
              </a:rPr>
              <a:t>It's not helping either direction. In essence, regularization aims to say "only weights with real y strong correlation can stay on, everything else should be silenced because it's contributing noise". </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 note on input values</a:t>
            </a:r>
            <a:endParaRPr/>
          </a:p>
        </p:txBody>
      </p:sp>
      <p:sp>
        <p:nvSpPr>
          <p:cNvPr id="164" name="Google Shape;164;p25"/>
          <p:cNvSpPr/>
          <p:nvPr/>
        </p:nvSpPr>
        <p:spPr>
          <a:xfrm>
            <a:off x="553453" y="1896788"/>
            <a:ext cx="11085000" cy="19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Neural networks don't just predict positive numbers either, they can also predict negative numbers, and even take negative numbers as input. Perhaps you want to predict the "probability that people will wear coats today", if the temperature was -10 degrees Celsius, then a negative weight would predict a high probability that people would wear coats today.</a:t>
            </a:r>
            <a:endParaRPr b="0" i="0" sz="2400" u="none" cap="none" strike="noStrike">
              <a:solidFill>
                <a:schemeClr val="dk1"/>
              </a:solidFill>
              <a:latin typeface="Calibri"/>
              <a:ea typeface="Calibri"/>
              <a:cs typeface="Calibri"/>
              <a:sym typeface="Calibri"/>
            </a:endParaRPr>
          </a:p>
        </p:txBody>
      </p:sp>
      <p:pic>
        <p:nvPicPr>
          <p:cNvPr id="165" name="Google Shape;165;p25"/>
          <p:cNvPicPr preferRelativeResize="0"/>
          <p:nvPr/>
        </p:nvPicPr>
        <p:blipFill rotWithShape="1">
          <a:blip r:embed="rId3">
            <a:alphaModFix/>
          </a:blip>
          <a:srcRect b="0" l="0" r="0" t="0"/>
          <a:stretch/>
        </p:blipFill>
        <p:spPr>
          <a:xfrm>
            <a:off x="1801275" y="3995106"/>
            <a:ext cx="7968500" cy="20103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33"/>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bottom line</a:t>
            </a:r>
            <a:endParaRPr/>
          </a:p>
        </p:txBody>
      </p:sp>
      <p:sp>
        <p:nvSpPr>
          <p:cNvPr id="848" name="Google Shape;848;p133"/>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349250" lvl="0" marL="457200" rtl="0" algn="l">
              <a:lnSpc>
                <a:spcPct val="90000"/>
              </a:lnSpc>
              <a:spcBef>
                <a:spcPts val="0"/>
              </a:spcBef>
              <a:spcAft>
                <a:spcPts val="0"/>
              </a:spcAft>
              <a:buClr>
                <a:srgbClr val="000000"/>
              </a:buClr>
              <a:buSzPts val="1900"/>
              <a:buChar char="●"/>
            </a:pPr>
            <a:r>
              <a:rPr lang="en-US">
                <a:solidFill>
                  <a:srgbClr val="000000"/>
                </a:solidFill>
              </a:rPr>
              <a:t>Our prediction is a weighted sum of our inputs. Our learning algorithm rewards inputs that correlate with our output with upward pressure (towards 1) on their weight while penalizing inputs with no-correlation with downward pressure. So, the weighted sum of our inputs will find perfect correlation between our input and our output by weighting discorrelated inputs to 0.</a:t>
            </a:r>
            <a:endParaRPr>
              <a:solidFill>
                <a:srgbClr val="0000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34"/>
          <p:cNvSpPr txBox="1"/>
          <p:nvPr>
            <p:ph idx="4294967295" type="title"/>
          </p:nvPr>
        </p:nvSpPr>
        <p:spPr>
          <a:xfrm>
            <a:off x="1097280" y="-170597"/>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 if we don’t have any correlation?</a:t>
            </a:r>
            <a:endParaRPr/>
          </a:p>
        </p:txBody>
      </p:sp>
      <p:sp>
        <p:nvSpPr>
          <p:cNvPr id="854" name="Google Shape;854;p134"/>
          <p:cNvSpPr/>
          <p:nvPr/>
        </p:nvSpPr>
        <p:spPr>
          <a:xfrm>
            <a:off x="0" y="5288350"/>
            <a:ext cx="12192000" cy="1569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highlight>
                  <a:schemeClr val="lt1"/>
                </a:highlight>
                <a:latin typeface="Calibri"/>
                <a:ea typeface="Calibri"/>
                <a:cs typeface="Calibri"/>
                <a:sym typeface="Calibri"/>
              </a:rPr>
              <a:t>There is no correlation between any input column and the output column. Every weight has an equal amount of upward pressure as it does downward pressure. This dataset is a real problem for our neural network. in this case, all of the inputs are equally balanced between positive and negative pressure. What do we do? </a:t>
            </a:r>
            <a:endParaRPr b="0" i="0" sz="2400" u="none" cap="none" strike="noStrike">
              <a:solidFill>
                <a:schemeClr val="dk1"/>
              </a:solidFill>
              <a:highlight>
                <a:schemeClr val="lt1"/>
              </a:highlight>
              <a:latin typeface="Calibri"/>
              <a:ea typeface="Calibri"/>
              <a:cs typeface="Calibri"/>
              <a:sym typeface="Calibri"/>
            </a:endParaRPr>
          </a:p>
        </p:txBody>
      </p:sp>
      <p:pic>
        <p:nvPicPr>
          <p:cNvPr id="855" name="Google Shape;855;p134"/>
          <p:cNvPicPr preferRelativeResize="0"/>
          <p:nvPr/>
        </p:nvPicPr>
        <p:blipFill rotWithShape="1">
          <a:blip r:embed="rId3">
            <a:alphaModFix/>
          </a:blip>
          <a:srcRect b="0" l="0" r="0" t="0"/>
          <a:stretch/>
        </p:blipFill>
        <p:spPr>
          <a:xfrm>
            <a:off x="1254900" y="1220074"/>
            <a:ext cx="9357526" cy="39954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35"/>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Learn indirect correlation!</a:t>
            </a:r>
            <a:endParaRPr/>
          </a:p>
        </p:txBody>
      </p:sp>
      <p:sp>
        <p:nvSpPr>
          <p:cNvPr id="861" name="Google Shape;861;p135"/>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If your data doesn't have correlation... let's create intermediate data that does!</a:t>
            </a:r>
            <a:endParaRPr/>
          </a:p>
          <a:p>
            <a:pPr indent="-228600" lvl="0" marL="228600" rtl="0" algn="l">
              <a:lnSpc>
                <a:spcPct val="90000"/>
              </a:lnSpc>
              <a:spcBef>
                <a:spcPts val="1000"/>
              </a:spcBef>
              <a:spcAft>
                <a:spcPts val="0"/>
              </a:spcAft>
              <a:buClr>
                <a:schemeClr val="dk1"/>
              </a:buClr>
              <a:buSzPts val="2800"/>
              <a:buChar char="●"/>
            </a:pPr>
            <a:r>
              <a:rPr lang="en-US"/>
              <a:t>The neural network actually doesn't "know" about data. It just searches for correlation between the input and output layers. </a:t>
            </a:r>
            <a:endParaRPr/>
          </a:p>
          <a:p>
            <a:pPr indent="-228600" lvl="0" marL="228600" rtl="0" algn="l">
              <a:lnSpc>
                <a:spcPct val="90000"/>
              </a:lnSpc>
              <a:spcBef>
                <a:spcPts val="1000"/>
              </a:spcBef>
              <a:spcAft>
                <a:spcPts val="300"/>
              </a:spcAft>
              <a:buClr>
                <a:schemeClr val="dk1"/>
              </a:buClr>
              <a:buSzPts val="2800"/>
              <a:buChar char="●"/>
            </a:pPr>
            <a:r>
              <a:rPr lang="en-US"/>
              <a:t>We just encountered a new streetlights dataset where there isn't any correlation between our input and output. The solution is simple. Let's use two of these networks. The first one will create an intermediate dataset that has limited correlation with our output. The second will then use that limited correlation to correctly predict our output. It’s kind of like cheating!</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36"/>
          <p:cNvSpPr txBox="1"/>
          <p:nvPr>
            <p:ph idx="4294967295" type="title"/>
          </p:nvPr>
        </p:nvSpPr>
        <p:spPr>
          <a:xfrm>
            <a:off x="1633055" y="-70397"/>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We create an intermediate layer! </a:t>
            </a:r>
            <a:endParaRPr/>
          </a:p>
        </p:txBody>
      </p:sp>
      <p:sp>
        <p:nvSpPr>
          <p:cNvPr id="867" name="Google Shape;867;p136"/>
          <p:cNvSpPr txBox="1"/>
          <p:nvPr/>
        </p:nvSpPr>
        <p:spPr>
          <a:xfrm>
            <a:off x="6513095" y="1905319"/>
            <a:ext cx="5406189" cy="341632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Notice our naming conventions (layer 0 = input; layer_2 = output).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This network is still just a function! It still just has a bunch of weights that are collected together in a particular way.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Gradient Descent still works because we can calculate how much each weight contributes to the error and adjust it to reduce the error to 0. </a:t>
            </a:r>
            <a:endParaRPr b="0" i="1" sz="2400" u="none" cap="none" strike="noStrike">
              <a:solidFill>
                <a:schemeClr val="dk1"/>
              </a:solidFill>
              <a:latin typeface="Calibri"/>
              <a:ea typeface="Calibri"/>
              <a:cs typeface="Calibri"/>
              <a:sym typeface="Calibri"/>
            </a:endParaRPr>
          </a:p>
        </p:txBody>
      </p:sp>
      <p:pic>
        <p:nvPicPr>
          <p:cNvPr id="868" name="Google Shape;868;p136"/>
          <p:cNvPicPr preferRelativeResize="0"/>
          <p:nvPr/>
        </p:nvPicPr>
        <p:blipFill rotWithShape="1">
          <a:blip r:embed="rId3">
            <a:alphaModFix/>
          </a:blip>
          <a:srcRect b="0" l="0" r="0" t="0"/>
          <a:stretch/>
        </p:blipFill>
        <p:spPr>
          <a:xfrm>
            <a:off x="755150" y="1205591"/>
            <a:ext cx="5072820" cy="4815797"/>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37"/>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Backpropagation: long-distance error attribution</a:t>
            </a:r>
            <a:endParaRPr/>
          </a:p>
        </p:txBody>
      </p:sp>
      <p:sp>
        <p:nvSpPr>
          <p:cNvPr id="874" name="Google Shape;874;p137"/>
          <p:cNvSpPr txBox="1"/>
          <p:nvPr>
            <p:ph idx="4294967295" type="body"/>
          </p:nvPr>
        </p:nvSpPr>
        <p:spPr>
          <a:xfrm>
            <a:off x="210300" y="2081425"/>
            <a:ext cx="5307900" cy="3760800"/>
          </a:xfrm>
          <a:prstGeom prst="rect">
            <a:avLst/>
          </a:prstGeom>
          <a:noFill/>
          <a:ln>
            <a:noFill/>
          </a:ln>
        </p:spPr>
        <p:txBody>
          <a:bodyPr anchorCtr="0" anchor="t" bIns="45700" lIns="91425" spcFirstLastPara="1" rIns="91425" wrap="square" tIns="45700">
            <a:noAutofit/>
          </a:bodyPr>
          <a:lstStyle/>
          <a:p>
            <a:pPr indent="-88900" lvl="0" marL="88900" rtl="0" algn="l">
              <a:lnSpc>
                <a:spcPct val="90000"/>
              </a:lnSpc>
              <a:spcBef>
                <a:spcPts val="0"/>
              </a:spcBef>
              <a:spcAft>
                <a:spcPts val="0"/>
              </a:spcAft>
              <a:buClr>
                <a:srgbClr val="000000"/>
              </a:buClr>
              <a:buSzPts val="2000"/>
              <a:buChar char="●"/>
            </a:pPr>
            <a:r>
              <a:rPr lang="en-US">
                <a:solidFill>
                  <a:srgbClr val="000000"/>
                </a:solidFill>
              </a:rPr>
              <a:t>What is the prediction from layer_1 to layer_2? It's just a weighted average of the values at layer_1. </a:t>
            </a:r>
            <a:endParaRPr>
              <a:solidFill>
                <a:srgbClr val="000000"/>
              </a:solidFill>
            </a:endParaRPr>
          </a:p>
          <a:p>
            <a:pPr indent="-228600" lvl="1" marL="685800" rtl="0" algn="l">
              <a:lnSpc>
                <a:spcPct val="90000"/>
              </a:lnSpc>
              <a:spcBef>
                <a:spcPts val="500"/>
              </a:spcBef>
              <a:spcAft>
                <a:spcPts val="0"/>
              </a:spcAft>
              <a:buClr>
                <a:srgbClr val="000000"/>
              </a:buClr>
              <a:buSzPts val="2400"/>
              <a:buChar char="○"/>
            </a:pPr>
            <a:r>
              <a:rPr lang="en-US">
                <a:solidFill>
                  <a:srgbClr val="000000"/>
                </a:solidFill>
              </a:rPr>
              <a:t>So, if layer_2 is too high by "x" amount, how do we know which values at layer_1 contributed to the error? </a:t>
            </a:r>
            <a:endParaRPr>
              <a:solidFill>
                <a:srgbClr val="000000"/>
              </a:solidFill>
            </a:endParaRPr>
          </a:p>
          <a:p>
            <a:pPr indent="-228600" lvl="2" marL="1143000" rtl="0" algn="l">
              <a:lnSpc>
                <a:spcPct val="90000"/>
              </a:lnSpc>
              <a:spcBef>
                <a:spcPts val="500"/>
              </a:spcBef>
              <a:spcAft>
                <a:spcPts val="0"/>
              </a:spcAft>
              <a:buClr>
                <a:srgbClr val="000000"/>
              </a:buClr>
              <a:buSzPts val="2000"/>
              <a:buChar char="■"/>
            </a:pPr>
            <a:r>
              <a:rPr lang="en-US">
                <a:solidFill>
                  <a:srgbClr val="000000"/>
                </a:solidFill>
              </a:rPr>
              <a:t>The ones with higher weights (weights_1_2) contributed more! </a:t>
            </a:r>
            <a:endParaRPr>
              <a:solidFill>
                <a:srgbClr val="000000"/>
              </a:solidFill>
            </a:endParaRPr>
          </a:p>
          <a:p>
            <a:pPr indent="-228600" lvl="2" marL="1143000" rtl="0" algn="l">
              <a:lnSpc>
                <a:spcPct val="90000"/>
              </a:lnSpc>
              <a:spcBef>
                <a:spcPts val="500"/>
              </a:spcBef>
              <a:spcAft>
                <a:spcPts val="0"/>
              </a:spcAft>
              <a:buClr>
                <a:srgbClr val="000000"/>
              </a:buClr>
              <a:buSzPts val="2000"/>
              <a:buChar char="■"/>
            </a:pPr>
            <a:r>
              <a:rPr lang="en-US">
                <a:solidFill>
                  <a:srgbClr val="000000"/>
                </a:solidFill>
              </a:rPr>
              <a:t>The ones with lower weights from layer_1 to layer_2 contributed less! </a:t>
            </a:r>
            <a:endParaRPr>
              <a:solidFill>
                <a:srgbClr val="000000"/>
              </a:solidFill>
            </a:endParaRPr>
          </a:p>
          <a:p>
            <a:pPr indent="-88900" lvl="0" marL="88900" rtl="0" algn="l">
              <a:lnSpc>
                <a:spcPct val="90000"/>
              </a:lnSpc>
              <a:spcBef>
                <a:spcPts val="500"/>
              </a:spcBef>
              <a:spcAft>
                <a:spcPts val="300"/>
              </a:spcAft>
              <a:buClr>
                <a:srgbClr val="000000"/>
              </a:buClr>
              <a:buSzPts val="2400"/>
              <a:buChar char="●"/>
            </a:pPr>
            <a:r>
              <a:rPr lang="en-US">
                <a:solidFill>
                  <a:srgbClr val="000000"/>
                </a:solidFill>
              </a:rPr>
              <a:t>Consider the extreme. Let's say that the far left weight from layer_1 to layer_2 was zero. How much did that node at layer_1 cause the network's error? ZERO!</a:t>
            </a:r>
            <a:endParaRPr>
              <a:solidFill>
                <a:srgbClr val="000000"/>
              </a:solidFill>
            </a:endParaRPr>
          </a:p>
        </p:txBody>
      </p:sp>
      <p:pic>
        <p:nvPicPr>
          <p:cNvPr id="875" name="Google Shape;875;p137"/>
          <p:cNvPicPr preferRelativeResize="0"/>
          <p:nvPr/>
        </p:nvPicPr>
        <p:blipFill rotWithShape="1">
          <a:blip r:embed="rId3">
            <a:alphaModFix/>
          </a:blip>
          <a:srcRect b="0" l="0" r="0" t="0"/>
          <a:stretch/>
        </p:blipFill>
        <p:spPr>
          <a:xfrm>
            <a:off x="5518200" y="1288953"/>
            <a:ext cx="6673806" cy="4815797"/>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38"/>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We can’t stack linear layers forever…</a:t>
            </a:r>
            <a:endParaRPr/>
          </a:p>
        </p:txBody>
      </p:sp>
      <p:sp>
        <p:nvSpPr>
          <p:cNvPr id="881" name="Google Shape;881;p138"/>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If we trained the 3 layer network as it is now, it would NOT converge.</a:t>
            </a:r>
            <a:endParaRPr/>
          </a:p>
          <a:p>
            <a:pPr indent="-228600" lvl="0" marL="228600" rtl="0" algn="l">
              <a:lnSpc>
                <a:spcPct val="90000"/>
              </a:lnSpc>
              <a:spcBef>
                <a:spcPts val="1000"/>
              </a:spcBef>
              <a:spcAft>
                <a:spcPts val="0"/>
              </a:spcAft>
              <a:buClr>
                <a:schemeClr val="dk1"/>
              </a:buClr>
              <a:buSzPts val="2800"/>
              <a:buChar char="●"/>
            </a:pPr>
            <a:r>
              <a:rPr lang="en-US"/>
              <a:t>The problem is, for any two consecutive weighted sums of the input, there exists a single weighted sum with exactly identical behavior.</a:t>
            </a:r>
            <a:endParaRPr/>
          </a:p>
          <a:p>
            <a:pPr indent="-228600" lvl="1" marL="685800" rtl="0" algn="l">
              <a:lnSpc>
                <a:spcPct val="90000"/>
              </a:lnSpc>
              <a:spcBef>
                <a:spcPts val="500"/>
              </a:spcBef>
              <a:spcAft>
                <a:spcPts val="0"/>
              </a:spcAft>
              <a:buClr>
                <a:schemeClr val="dk1"/>
              </a:buClr>
              <a:buSzPts val="2400"/>
              <a:buChar char="○"/>
            </a:pPr>
            <a:r>
              <a:rPr lang="en-US"/>
              <a:t>AKA, anything that our 3 layer network can do, our 2 layer network can also do.</a:t>
            </a:r>
            <a:endParaRPr/>
          </a:p>
          <a:p>
            <a:pPr indent="-228600" lvl="0" marL="228600" rtl="0" algn="l">
              <a:lnSpc>
                <a:spcPct val="90000"/>
              </a:lnSpc>
              <a:spcBef>
                <a:spcPts val="1000"/>
              </a:spcBef>
              <a:spcAft>
                <a:spcPts val="300"/>
              </a:spcAft>
              <a:buClr>
                <a:schemeClr val="dk1"/>
              </a:buClr>
              <a:buSzPts val="2800"/>
              <a:buChar char="●"/>
            </a:pPr>
            <a:r>
              <a:rPr lang="en-US"/>
              <a:t>What we really need is for our middle layer to be able to selectively correlate with our input. We want it to sometimes correlate with an input, and sometimes not correlate. That gives it correlation of it's own!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39"/>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 to make “sometimes correlation”?</a:t>
            </a:r>
            <a:endParaRPr/>
          </a:p>
        </p:txBody>
      </p:sp>
      <p:sp>
        <p:nvSpPr>
          <p:cNvPr id="887" name="Google Shape;887;p139"/>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We turn a node off when the value would be below zero.</a:t>
            </a:r>
            <a:endParaRPr/>
          </a:p>
          <a:p>
            <a:pPr indent="-228600" lvl="0" marL="228600" rtl="0" algn="l">
              <a:lnSpc>
                <a:spcPct val="90000"/>
              </a:lnSpc>
              <a:spcBef>
                <a:spcPts val="1000"/>
              </a:spcBef>
              <a:spcAft>
                <a:spcPts val="0"/>
              </a:spcAft>
              <a:buClr>
                <a:schemeClr val="dk1"/>
              </a:buClr>
              <a:buSzPts val="2800"/>
              <a:buChar char="●"/>
            </a:pPr>
            <a:r>
              <a:rPr lang="en-US"/>
              <a:t>It is incredibly simple – and it is nonlinear! </a:t>
            </a:r>
            <a:endParaRPr/>
          </a:p>
          <a:p>
            <a:pPr indent="-228600" lvl="0" marL="228600" rtl="0" algn="l">
              <a:lnSpc>
                <a:spcPct val="90000"/>
              </a:lnSpc>
              <a:spcBef>
                <a:spcPts val="1000"/>
              </a:spcBef>
              <a:spcAft>
                <a:spcPts val="300"/>
              </a:spcAft>
              <a:buClr>
                <a:schemeClr val="dk1"/>
              </a:buClr>
              <a:buSzPts val="2800"/>
              <a:buChar char="●"/>
            </a:pPr>
            <a:r>
              <a:rPr lang="en-US"/>
              <a:t>This might seem too simple to work, but consider this: if the node's value dropped below 0, normally the node would still have just as much correlation to the input as it always did! It would just happen to be negative in value. However, if we turn off the node (setting it to 0) when it would be negative, then it has ZERO CORRELATION to ANY INPUTS whenever it's negative.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40"/>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So what?</a:t>
            </a:r>
            <a:endParaRPr/>
          </a:p>
        </p:txBody>
      </p:sp>
      <p:sp>
        <p:nvSpPr>
          <p:cNvPr id="893" name="Google Shape;893;p140"/>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a:pPr>
            <a:r>
              <a:rPr lang="en-US"/>
              <a:t>This means that our node can now selectively pick and choose when it wants to be correlated to something. This allows it to say something like "make me perfectly correlated to the left input but ONLY when the right input is turned OFF". </a:t>
            </a:r>
            <a:endParaRPr/>
          </a:p>
          <a:p>
            <a:pPr indent="-228600" lvl="0" marL="228600" rtl="0" algn="l">
              <a:lnSpc>
                <a:spcPct val="80000"/>
              </a:lnSpc>
              <a:spcBef>
                <a:spcPts val="1000"/>
              </a:spcBef>
              <a:spcAft>
                <a:spcPts val="300"/>
              </a:spcAft>
              <a:buClr>
                <a:schemeClr val="dk1"/>
              </a:buClr>
              <a:buSzPts val="2800"/>
              <a:buChar char="●"/>
            </a:pPr>
            <a:r>
              <a:rPr lang="en-US"/>
              <a:t>How would it do this? If the weight from the left input is a 1.0, and the weight from the right input is a HUGE NEGATIVE NUMBER, then turning on both the left and right inputs would cause the node to just be 0 all the time. However, if just the left node was on, the node would take on the value of the left node. This wasn't possible before! Before our middle node was either ALWAYS correlated to an input or ALWAYS not correlated. Now it can be conditional. Now it can speak for itself!</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41"/>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Let’s build this thing: forward pass.</a:t>
            </a:r>
            <a:endParaRPr/>
          </a:p>
        </p:txBody>
      </p:sp>
      <p:pic>
        <p:nvPicPr>
          <p:cNvPr id="899" name="Google Shape;899;p141"/>
          <p:cNvPicPr preferRelativeResize="0"/>
          <p:nvPr/>
        </p:nvPicPr>
        <p:blipFill rotWithShape="1">
          <a:blip r:embed="rId3">
            <a:alphaModFix/>
          </a:blip>
          <a:srcRect b="0" l="0" r="0" t="0"/>
          <a:stretch/>
        </p:blipFill>
        <p:spPr>
          <a:xfrm>
            <a:off x="8373978" y="2770923"/>
            <a:ext cx="3703229" cy="2903971"/>
          </a:xfrm>
          <a:prstGeom prst="rect">
            <a:avLst/>
          </a:prstGeom>
          <a:noFill/>
          <a:ln>
            <a:noFill/>
          </a:ln>
        </p:spPr>
      </p:pic>
      <p:sp>
        <p:nvSpPr>
          <p:cNvPr id="900" name="Google Shape;900;p141"/>
          <p:cNvSpPr txBox="1"/>
          <p:nvPr/>
        </p:nvSpPr>
        <p:spPr>
          <a:xfrm>
            <a:off x="9400675" y="1587466"/>
            <a:ext cx="2149642"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Try to visualize the code as a picture (like this!)</a:t>
            </a:r>
            <a:endParaRPr b="0" i="1" sz="1800" u="none" cap="none" strike="noStrike">
              <a:solidFill>
                <a:schemeClr val="dk1"/>
              </a:solidFill>
              <a:latin typeface="Calibri"/>
              <a:ea typeface="Calibri"/>
              <a:cs typeface="Calibri"/>
              <a:sym typeface="Calibri"/>
            </a:endParaRPr>
          </a:p>
        </p:txBody>
      </p:sp>
      <p:pic>
        <p:nvPicPr>
          <p:cNvPr id="901" name="Google Shape;901;p141"/>
          <p:cNvPicPr preferRelativeResize="0"/>
          <p:nvPr/>
        </p:nvPicPr>
        <p:blipFill rotWithShape="1">
          <a:blip r:embed="rId4">
            <a:alphaModFix/>
          </a:blip>
          <a:srcRect b="0" l="0" r="0" t="0"/>
          <a:stretch/>
        </p:blipFill>
        <p:spPr>
          <a:xfrm>
            <a:off x="1237350" y="1493728"/>
            <a:ext cx="6706706" cy="481579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42"/>
          <p:cNvSpPr txBox="1"/>
          <p:nvPr/>
        </p:nvSpPr>
        <p:spPr>
          <a:xfrm>
            <a:off x="9127500" y="0"/>
            <a:ext cx="3064500" cy="9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sng" cap="none" strike="noStrike">
                <a:solidFill>
                  <a:srgbClr val="000000"/>
                </a:solidFill>
                <a:latin typeface="Calibri"/>
                <a:ea typeface="Calibri"/>
                <a:cs typeface="Calibri"/>
                <a:sym typeface="Calibri"/>
              </a:rPr>
              <a:t>Backpropagation</a:t>
            </a:r>
            <a:endParaRPr b="1" i="0" sz="3000" u="sng" cap="none" strike="noStrike">
              <a:solidFill>
                <a:srgbClr val="000000"/>
              </a:solidFill>
              <a:latin typeface="Calibri"/>
              <a:ea typeface="Calibri"/>
              <a:cs typeface="Calibri"/>
              <a:sym typeface="Calibri"/>
            </a:endParaRPr>
          </a:p>
        </p:txBody>
      </p:sp>
      <p:pic>
        <p:nvPicPr>
          <p:cNvPr id="907" name="Google Shape;907;p142"/>
          <p:cNvPicPr preferRelativeResize="0"/>
          <p:nvPr/>
        </p:nvPicPr>
        <p:blipFill rotWithShape="1">
          <a:blip r:embed="rId3">
            <a:alphaModFix/>
          </a:blip>
          <a:srcRect b="0" l="0" r="0" t="0"/>
          <a:stretch/>
        </p:blipFill>
        <p:spPr>
          <a:xfrm>
            <a:off x="2679800" y="93275"/>
            <a:ext cx="6229775" cy="655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Multiple inputs, single output</a:t>
            </a:r>
            <a:endParaRPr/>
          </a:p>
        </p:txBody>
      </p:sp>
      <p:sp>
        <p:nvSpPr>
          <p:cNvPr id="171" name="Google Shape;171;p26"/>
          <p:cNvSpPr txBox="1"/>
          <p:nvPr/>
        </p:nvSpPr>
        <p:spPr>
          <a:xfrm>
            <a:off x="1636295" y="2839452"/>
            <a:ext cx="8085221"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Calibri"/>
                <a:ea typeface="Calibri"/>
                <a:cs typeface="Calibri"/>
                <a:sym typeface="Calibri"/>
              </a:rPr>
              <a:t>Of course, we would hope that a NN would be able to combine info from multiple sources… and it can!</a:t>
            </a:r>
            <a:endParaRPr b="0" i="1" sz="3200" u="none" cap="none" strike="noStrike">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43"/>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Our goal is error attribution (when updating weights)</a:t>
            </a:r>
            <a:endParaRPr/>
          </a:p>
        </p:txBody>
      </p:sp>
      <p:sp>
        <p:nvSpPr>
          <p:cNvPr id="913" name="Google Shape;913;p143"/>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Remember, the goal here is error attribution. It's all about figuring out how much each weight contributed to the final error. </a:t>
            </a:r>
            <a:endParaRPr/>
          </a:p>
          <a:p>
            <a:pPr indent="-228600" lvl="0" marL="228600" rtl="0" algn="l">
              <a:lnSpc>
                <a:spcPct val="90000"/>
              </a:lnSpc>
              <a:spcBef>
                <a:spcPts val="1000"/>
              </a:spcBef>
              <a:spcAft>
                <a:spcPts val="300"/>
              </a:spcAft>
              <a:buClr>
                <a:schemeClr val="dk1"/>
              </a:buClr>
              <a:buSzPts val="2800"/>
              <a:buChar char=" "/>
            </a:pPr>
            <a:r>
              <a:rPr lang="en-US"/>
              <a:t>In our first (2-layer) neural network, we calculated a delta variable, which told us how much higher or lower we wanted the output prediction to be. Look at the code here. We compute our layer_2_delta in the same way. Nothing new here! (Again, go back to the previous chapter if you've forgotten how that part works.)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44"/>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Our goal is error attribution (when updating weights)</a:t>
            </a:r>
            <a:endParaRPr/>
          </a:p>
        </p:txBody>
      </p:sp>
      <p:sp>
        <p:nvSpPr>
          <p:cNvPr id="919" name="Google Shape;919;p144"/>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So, now that we have how much we want the final prediction to move up or down (delta), we need to figure out how much we want each middle (layer_1) node to move up or down. </a:t>
            </a:r>
            <a:endParaRPr/>
          </a:p>
          <a:p>
            <a:pPr indent="-228600" lvl="1" marL="685800" rtl="0" algn="l">
              <a:lnSpc>
                <a:spcPct val="90000"/>
              </a:lnSpc>
              <a:spcBef>
                <a:spcPts val="500"/>
              </a:spcBef>
              <a:spcAft>
                <a:spcPts val="0"/>
              </a:spcAft>
              <a:buClr>
                <a:schemeClr val="dk1"/>
              </a:buClr>
              <a:buSzPts val="2400"/>
              <a:buChar char="◦"/>
            </a:pPr>
            <a:r>
              <a:rPr lang="en-US"/>
              <a:t>These are effectively intermediate predictions. </a:t>
            </a:r>
            <a:endParaRPr/>
          </a:p>
          <a:p>
            <a:pPr indent="-228600" lvl="0" marL="228600" rtl="0" algn="l">
              <a:lnSpc>
                <a:spcPct val="90000"/>
              </a:lnSpc>
              <a:spcBef>
                <a:spcPts val="1000"/>
              </a:spcBef>
              <a:spcAft>
                <a:spcPts val="300"/>
              </a:spcAft>
              <a:buClr>
                <a:schemeClr val="dk1"/>
              </a:buClr>
              <a:buSzPts val="2800"/>
              <a:buChar char=" "/>
            </a:pPr>
            <a:r>
              <a:rPr lang="en-US"/>
              <a:t>Once we have the delta at layer_1, we can use all the same processes we used before for calculating a weight update (for each weight, multiply its input value by its output delta and increase the weight value by that much).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45"/>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Our goal is error attribution (when updating weights)</a:t>
            </a:r>
            <a:endParaRPr/>
          </a:p>
        </p:txBody>
      </p:sp>
      <p:sp>
        <p:nvSpPr>
          <p:cNvPr id="925" name="Google Shape;925;p145"/>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So, how do we calculate the deltas for layer_1? Well, first we do the obvious as mentioned on the previous pages, we multiply the output delta by each weight attached to it. </a:t>
            </a:r>
            <a:endParaRPr/>
          </a:p>
          <a:p>
            <a:pPr indent="-228600" lvl="0" marL="228600" rtl="0" algn="l">
              <a:lnSpc>
                <a:spcPct val="90000"/>
              </a:lnSpc>
              <a:spcBef>
                <a:spcPts val="300"/>
              </a:spcBef>
              <a:spcAft>
                <a:spcPts val="0"/>
              </a:spcAft>
              <a:buClr>
                <a:schemeClr val="dk1"/>
              </a:buClr>
              <a:buSzPts val="2800"/>
              <a:buChar char=" "/>
            </a:pPr>
            <a:r>
              <a:rPr lang="en-US"/>
              <a:t>This gives us a weighting of how much each weight contributed to that error. There's one more thing we need to factor in. If the relu set the output to a layer_1 node to be 0, then it didn't contribute to the error at all . </a:t>
            </a:r>
            <a:endParaRPr/>
          </a:p>
          <a:p>
            <a:pPr indent="-228600" lvl="0" marL="228600" rtl="0" algn="l">
              <a:lnSpc>
                <a:spcPct val="90000"/>
              </a:lnSpc>
              <a:spcBef>
                <a:spcPts val="300"/>
              </a:spcBef>
              <a:spcAft>
                <a:spcPts val="300"/>
              </a:spcAft>
              <a:buClr>
                <a:schemeClr val="dk1"/>
              </a:buClr>
              <a:buSzPts val="2800"/>
              <a:buChar char=" "/>
            </a:pPr>
            <a:r>
              <a:rPr lang="en-US"/>
              <a:t>So, when this was true, we should also set the delta of that node to be zero. Multiplying each layer_1 node by the relu2deriv function accomplishes this. </a:t>
            </a:r>
            <a:r>
              <a:rPr b="1" lang="en-US"/>
              <a:t>relu2deriv is either a 1 or a 0 depending on whether the layer_1 value was &gt; 0 or not. </a:t>
            </a:r>
            <a:endParaRPr b="1"/>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46"/>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One iteration of backpropagation</a:t>
            </a:r>
            <a:endParaRPr/>
          </a:p>
        </p:txBody>
      </p:sp>
      <p:pic>
        <p:nvPicPr>
          <p:cNvPr id="931" name="Google Shape;931;p146"/>
          <p:cNvPicPr preferRelativeResize="0"/>
          <p:nvPr/>
        </p:nvPicPr>
        <p:blipFill rotWithShape="1">
          <a:blip r:embed="rId3">
            <a:alphaModFix/>
          </a:blip>
          <a:srcRect b="0" l="0" r="0" t="0"/>
          <a:stretch/>
        </p:blipFill>
        <p:spPr>
          <a:xfrm>
            <a:off x="2193913" y="1451953"/>
            <a:ext cx="7804171" cy="4815797"/>
          </a:xfrm>
          <a:prstGeom prst="rect">
            <a:avLst/>
          </a:prstGeom>
          <a:noFill/>
          <a:ln>
            <a:noFill/>
          </a:ln>
        </p:spPr>
      </p:pic>
      <p:sp>
        <p:nvSpPr>
          <p:cNvPr id="932" name="Google Shape;932;p146"/>
          <p:cNvSpPr txBox="1"/>
          <p:nvPr/>
        </p:nvSpPr>
        <p:spPr>
          <a:xfrm>
            <a:off x="6508975" y="56600"/>
            <a:ext cx="5433600" cy="633900"/>
          </a:xfrm>
          <a:prstGeom prst="rect">
            <a:avLst/>
          </a:prstGeom>
          <a:noFill/>
          <a:ln>
            <a:noFill/>
          </a:ln>
        </p:spPr>
        <p:txBody>
          <a:bodyPr anchorCtr="0" anchor="t" bIns="91425" lIns="91425" spcFirstLastPara="1" rIns="91425" wrap="square" tIns="91425">
            <a:noAutofit/>
          </a:bodyPr>
          <a:lstStyle/>
          <a:p>
            <a:pPr indent="0" lvl="0" marL="45720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MEMORIZE THIS!!!</a:t>
            </a:r>
            <a:endParaRPr b="1" i="0" sz="1400" u="none" cap="none" strike="noStrike">
              <a:solidFill>
                <a:srgbClr val="000000"/>
              </a:solidFill>
              <a:latin typeface="Calibri"/>
              <a:ea typeface="Calibri"/>
              <a:cs typeface="Calibri"/>
              <a:sym typeface="Calibri"/>
            </a:endParaRPr>
          </a:p>
          <a:p>
            <a:pPr indent="0" lvl="0" marL="457200" marR="0" rtl="0" algn="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This will be an exam question.</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7"/>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One iteration of backpropagation</a:t>
            </a:r>
            <a:endParaRPr/>
          </a:p>
        </p:txBody>
      </p:sp>
      <p:pic>
        <p:nvPicPr>
          <p:cNvPr id="938" name="Google Shape;938;p147"/>
          <p:cNvPicPr preferRelativeResize="0"/>
          <p:nvPr/>
        </p:nvPicPr>
        <p:blipFill rotWithShape="1">
          <a:blip r:embed="rId3">
            <a:alphaModFix/>
          </a:blip>
          <a:srcRect b="0" l="0" r="0" t="0"/>
          <a:stretch/>
        </p:blipFill>
        <p:spPr>
          <a:xfrm>
            <a:off x="1275763" y="1447778"/>
            <a:ext cx="9640480" cy="481579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48"/>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One iteration of backpropagation</a:t>
            </a:r>
            <a:endParaRPr/>
          </a:p>
        </p:txBody>
      </p:sp>
      <p:pic>
        <p:nvPicPr>
          <p:cNvPr id="944" name="Google Shape;944;p148"/>
          <p:cNvPicPr preferRelativeResize="0"/>
          <p:nvPr/>
        </p:nvPicPr>
        <p:blipFill rotWithShape="1">
          <a:blip r:embed="rId3">
            <a:alphaModFix/>
          </a:blip>
          <a:srcRect b="0" l="0" r="0" t="0"/>
          <a:stretch/>
        </p:blipFill>
        <p:spPr>
          <a:xfrm>
            <a:off x="1571813" y="1461178"/>
            <a:ext cx="9048365" cy="481579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49"/>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One iteration of backpropagation</a:t>
            </a:r>
            <a:endParaRPr/>
          </a:p>
        </p:txBody>
      </p:sp>
      <p:pic>
        <p:nvPicPr>
          <p:cNvPr id="950" name="Google Shape;950;p149"/>
          <p:cNvPicPr preferRelativeResize="0"/>
          <p:nvPr/>
        </p:nvPicPr>
        <p:blipFill rotWithShape="1">
          <a:blip r:embed="rId3">
            <a:alphaModFix/>
          </a:blip>
          <a:srcRect b="0" l="0" r="0" t="0"/>
          <a:stretch/>
        </p:blipFill>
        <p:spPr>
          <a:xfrm>
            <a:off x="1758588" y="1528153"/>
            <a:ext cx="8674814" cy="4815798"/>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50"/>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Main points</a:t>
            </a:r>
            <a:endParaRPr/>
          </a:p>
        </p:txBody>
      </p:sp>
      <p:sp>
        <p:nvSpPr>
          <p:cNvPr id="956" name="Google Shape;956;p150"/>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We can compute the relationship between our error and any one of our weights so that we know how changing the weight changes the error. We can then use this to reduce our error down to 0.</a:t>
            </a:r>
            <a:endParaRPr/>
          </a:p>
          <a:p>
            <a:pPr indent="-228600" lvl="0" marL="228600" rtl="0" algn="l">
              <a:lnSpc>
                <a:spcPct val="90000"/>
              </a:lnSpc>
              <a:spcBef>
                <a:spcPts val="1000"/>
              </a:spcBef>
              <a:spcAft>
                <a:spcPts val="0"/>
              </a:spcAft>
              <a:buClr>
                <a:schemeClr val="dk1"/>
              </a:buClr>
              <a:buSzPts val="2800"/>
              <a:buChar char=" "/>
            </a:pPr>
            <a:r>
              <a:rPr lang="en-US"/>
              <a:t>Adjusting our weights to reduce our error over a series of training examples ultimately just searches for correlation between our input and our output layers</a:t>
            </a:r>
            <a:endParaRPr/>
          </a:p>
          <a:p>
            <a:pPr indent="-228600" lvl="0" marL="228600" rtl="0" algn="l">
              <a:lnSpc>
                <a:spcPct val="90000"/>
              </a:lnSpc>
              <a:spcBef>
                <a:spcPts val="1000"/>
              </a:spcBef>
              <a:spcAft>
                <a:spcPts val="300"/>
              </a:spcAft>
              <a:buClr>
                <a:schemeClr val="dk1"/>
              </a:buClr>
              <a:buSzPts val="2800"/>
              <a:buChar char=" "/>
            </a:pPr>
            <a:r>
              <a:rPr lang="en-US"/>
              <a:t>Neural networks look for correlation between input and output... and you no longer have to worry about how that happens. We just know that it does.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pic>
        <p:nvPicPr>
          <p:cNvPr id="961" name="Google Shape;961;p151"/>
          <p:cNvPicPr preferRelativeResize="0"/>
          <p:nvPr/>
        </p:nvPicPr>
        <p:blipFill rotWithShape="1">
          <a:blip r:embed="rId3">
            <a:alphaModFix/>
          </a:blip>
          <a:srcRect b="0" l="0" r="0" t="0"/>
          <a:stretch/>
        </p:blipFill>
        <p:spPr>
          <a:xfrm>
            <a:off x="1624416" y="-237187"/>
            <a:ext cx="5143500" cy="6858000"/>
          </a:xfrm>
          <a:prstGeom prst="rect">
            <a:avLst/>
          </a:prstGeom>
          <a:noFill/>
          <a:ln>
            <a:noFill/>
          </a:ln>
        </p:spPr>
      </p:pic>
      <p:sp>
        <p:nvSpPr>
          <p:cNvPr id="962" name="Google Shape;962;p151"/>
          <p:cNvSpPr txBox="1"/>
          <p:nvPr/>
        </p:nvSpPr>
        <p:spPr>
          <a:xfrm>
            <a:off x="2379806" y="4514461"/>
            <a:ext cx="42119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x0</a:t>
            </a:r>
            <a:endParaRPr b="0" i="0" sz="1800" u="none" cap="none" strike="noStrike">
              <a:solidFill>
                <a:schemeClr val="dk1"/>
              </a:solidFill>
              <a:latin typeface="Calibri"/>
              <a:ea typeface="Calibri"/>
              <a:cs typeface="Calibri"/>
              <a:sym typeface="Calibri"/>
            </a:endParaRPr>
          </a:p>
        </p:txBody>
      </p:sp>
      <p:sp>
        <p:nvSpPr>
          <p:cNvPr id="963" name="Google Shape;963;p151"/>
          <p:cNvSpPr txBox="1"/>
          <p:nvPr/>
        </p:nvSpPr>
        <p:spPr>
          <a:xfrm>
            <a:off x="2908040" y="4244532"/>
            <a:ext cx="186301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H0 = node0</a:t>
            </a:r>
            <a:endParaRPr b="0" i="0" sz="1800" u="none" cap="none" strike="noStrike">
              <a:solidFill>
                <a:schemeClr val="dk1"/>
              </a:solidFill>
              <a:latin typeface="Calibri"/>
              <a:ea typeface="Calibri"/>
              <a:cs typeface="Calibri"/>
              <a:sym typeface="Calibri"/>
            </a:endParaRPr>
          </a:p>
        </p:txBody>
      </p:sp>
      <p:sp>
        <p:nvSpPr>
          <p:cNvPr id="964" name="Google Shape;964;p151"/>
          <p:cNvSpPr txBox="1"/>
          <p:nvPr/>
        </p:nvSpPr>
        <p:spPr>
          <a:xfrm>
            <a:off x="3649376" y="4834760"/>
            <a:ext cx="30335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a:t>
            </a:r>
            <a:endParaRPr b="0" i="0" sz="1400" u="none" cap="none" strike="noStrike">
              <a:solidFill>
                <a:srgbClr val="000000"/>
              </a:solidFill>
              <a:latin typeface="Arial"/>
              <a:ea typeface="Arial"/>
              <a:cs typeface="Arial"/>
              <a:sym typeface="Arial"/>
            </a:endParaRPr>
          </a:p>
        </p:txBody>
      </p:sp>
      <p:pic>
        <p:nvPicPr>
          <p:cNvPr id="965" name="Google Shape;965;p151"/>
          <p:cNvPicPr preferRelativeResize="0"/>
          <p:nvPr/>
        </p:nvPicPr>
        <p:blipFill rotWithShape="1">
          <a:blip r:embed="rId4">
            <a:alphaModFix/>
          </a:blip>
          <a:srcRect b="0" l="0" r="0" t="0"/>
          <a:stretch/>
        </p:blipFill>
        <p:spPr>
          <a:xfrm>
            <a:off x="6767916" y="74140"/>
            <a:ext cx="5143499" cy="685800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pic>
        <p:nvPicPr>
          <p:cNvPr id="970" name="Google Shape;970;p152"/>
          <p:cNvPicPr preferRelativeResize="0"/>
          <p:nvPr/>
        </p:nvPicPr>
        <p:blipFill rotWithShape="1">
          <a:blip r:embed="rId3">
            <a:alphaModFix/>
          </a:blip>
          <a:srcRect b="0" l="0" r="0" t="0"/>
          <a:stretch/>
        </p:blipFill>
        <p:spPr>
          <a:xfrm>
            <a:off x="1403091" y="0"/>
            <a:ext cx="5143500" cy="6858000"/>
          </a:xfrm>
          <a:prstGeom prst="rect">
            <a:avLst/>
          </a:prstGeom>
          <a:noFill/>
          <a:ln>
            <a:noFill/>
          </a:ln>
        </p:spPr>
      </p:pic>
      <p:pic>
        <p:nvPicPr>
          <p:cNvPr id="971" name="Google Shape;971;p152"/>
          <p:cNvPicPr preferRelativeResize="0"/>
          <p:nvPr/>
        </p:nvPicPr>
        <p:blipFill rotWithShape="1">
          <a:blip r:embed="rId4">
            <a:alphaModFix/>
          </a:blip>
          <a:srcRect b="0" l="0" r="0" t="0"/>
          <a:stretch/>
        </p:blipFill>
        <p:spPr>
          <a:xfrm>
            <a:off x="6546591" y="0"/>
            <a:ext cx="51435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7"/>
          <p:cNvPicPr preferRelativeResize="0"/>
          <p:nvPr/>
        </p:nvPicPr>
        <p:blipFill rotWithShape="1">
          <a:blip r:embed="rId3">
            <a:alphaModFix/>
          </a:blip>
          <a:srcRect b="0" l="0" r="0" t="0"/>
          <a:stretch/>
        </p:blipFill>
        <p:spPr>
          <a:xfrm>
            <a:off x="378963" y="1014325"/>
            <a:ext cx="11434075" cy="43727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153"/>
          <p:cNvPicPr preferRelativeResize="0"/>
          <p:nvPr/>
        </p:nvPicPr>
        <p:blipFill rotWithShape="1">
          <a:blip r:embed="rId3">
            <a:alphaModFix/>
          </a:blip>
          <a:srcRect b="0" l="0" r="0" t="0"/>
          <a:stretch/>
        </p:blipFill>
        <p:spPr>
          <a:xfrm>
            <a:off x="3524250" y="0"/>
            <a:ext cx="5143500" cy="68580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4"/>
          <p:cNvSpPr txBox="1"/>
          <p:nvPr>
            <p:ph idx="4294967295" type="title"/>
          </p:nvPr>
        </p:nvSpPr>
        <p:spPr>
          <a:xfrm>
            <a:off x="1097280" y="1342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Better visualizations of NNs</a:t>
            </a:r>
            <a:endParaRPr/>
          </a:p>
        </p:txBody>
      </p:sp>
      <p:pic>
        <p:nvPicPr>
          <p:cNvPr id="982" name="Google Shape;982;p154"/>
          <p:cNvPicPr preferRelativeResize="0"/>
          <p:nvPr/>
        </p:nvPicPr>
        <p:blipFill rotWithShape="1">
          <a:blip r:embed="rId3">
            <a:alphaModFix/>
          </a:blip>
          <a:srcRect b="0" l="0" r="0" t="0"/>
          <a:stretch/>
        </p:blipFill>
        <p:spPr>
          <a:xfrm>
            <a:off x="1277550" y="1456128"/>
            <a:ext cx="4169442" cy="4815796"/>
          </a:xfrm>
          <a:prstGeom prst="rect">
            <a:avLst/>
          </a:prstGeom>
          <a:noFill/>
          <a:ln>
            <a:noFill/>
          </a:ln>
        </p:spPr>
      </p:pic>
      <p:pic>
        <p:nvPicPr>
          <p:cNvPr id="983" name="Google Shape;983;p154"/>
          <p:cNvPicPr preferRelativeResize="0"/>
          <p:nvPr/>
        </p:nvPicPr>
        <p:blipFill rotWithShape="1">
          <a:blip r:embed="rId4">
            <a:alphaModFix/>
          </a:blip>
          <a:srcRect b="0" l="0" r="0" t="0"/>
          <a:stretch/>
        </p:blipFill>
        <p:spPr>
          <a:xfrm>
            <a:off x="6282517" y="1348953"/>
            <a:ext cx="4090129" cy="4815797"/>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5"/>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algebra behind the diagrams</a:t>
            </a:r>
            <a:endParaRPr/>
          </a:p>
        </p:txBody>
      </p:sp>
      <p:pic>
        <p:nvPicPr>
          <p:cNvPr id="989" name="Google Shape;989;p155"/>
          <p:cNvPicPr preferRelativeResize="0"/>
          <p:nvPr>
            <p:ph idx="1" type="body"/>
          </p:nvPr>
        </p:nvPicPr>
        <p:blipFill rotWithShape="1">
          <a:blip r:embed="rId3">
            <a:alphaModFix/>
          </a:blip>
          <a:srcRect b="0" l="0" r="0" t="0"/>
          <a:stretch/>
        </p:blipFill>
        <p:spPr>
          <a:xfrm>
            <a:off x="541602" y="1690688"/>
            <a:ext cx="10812198" cy="4469480"/>
          </a:xfrm>
          <a:prstGeom prst="rect">
            <a:avLst/>
          </a:prstGeom>
          <a:noFill/>
          <a:ln>
            <a:noFill/>
          </a:ln>
        </p:spPr>
      </p:pic>
      <p:pic>
        <p:nvPicPr>
          <p:cNvPr id="990" name="Google Shape;990;p155"/>
          <p:cNvPicPr preferRelativeResize="0"/>
          <p:nvPr/>
        </p:nvPicPr>
        <p:blipFill rotWithShape="1">
          <a:blip r:embed="rId4">
            <a:alphaModFix/>
          </a:blip>
          <a:srcRect b="70234" l="0" r="0" t="0"/>
          <a:stretch/>
        </p:blipFill>
        <p:spPr>
          <a:xfrm>
            <a:off x="5022430" y="5986675"/>
            <a:ext cx="6142875" cy="44621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56"/>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Better visualizations</a:t>
            </a:r>
            <a:endParaRPr/>
          </a:p>
        </p:txBody>
      </p:sp>
      <p:pic>
        <p:nvPicPr>
          <p:cNvPr id="996" name="Google Shape;996;p156"/>
          <p:cNvPicPr preferRelativeResize="0"/>
          <p:nvPr>
            <p:ph idx="1" type="body"/>
          </p:nvPr>
        </p:nvPicPr>
        <p:blipFill rotWithShape="1">
          <a:blip r:embed="rId3">
            <a:alphaModFix/>
          </a:blip>
          <a:srcRect b="0" l="0" r="0" t="0"/>
          <a:stretch/>
        </p:blipFill>
        <p:spPr>
          <a:xfrm>
            <a:off x="1380374" y="1542590"/>
            <a:ext cx="9431252" cy="4810084"/>
          </a:xfrm>
          <a:prstGeom prst="rect">
            <a:avLst/>
          </a:prstGeom>
          <a:noFill/>
          <a:ln>
            <a:noFill/>
          </a:ln>
        </p:spPr>
      </p:pic>
      <p:pic>
        <p:nvPicPr>
          <p:cNvPr id="997" name="Google Shape;997;p156"/>
          <p:cNvPicPr preferRelativeResize="0"/>
          <p:nvPr/>
        </p:nvPicPr>
        <p:blipFill rotWithShape="1">
          <a:blip r:embed="rId4">
            <a:alphaModFix/>
          </a:blip>
          <a:srcRect b="0" l="0" r="0" t="0"/>
          <a:stretch/>
        </p:blipFill>
        <p:spPr>
          <a:xfrm rot="-5400000">
            <a:off x="1263166" y="1660188"/>
            <a:ext cx="4768510" cy="4722987"/>
          </a:xfrm>
          <a:prstGeom prst="rect">
            <a:avLst/>
          </a:prstGeom>
          <a:noFill/>
          <a:ln>
            <a:noFill/>
          </a:ln>
        </p:spPr>
      </p:pic>
      <p:cxnSp>
        <p:nvCxnSpPr>
          <p:cNvPr id="998" name="Google Shape;998;p156"/>
          <p:cNvCxnSpPr/>
          <p:nvPr/>
        </p:nvCxnSpPr>
        <p:spPr>
          <a:xfrm>
            <a:off x="5295481" y="5888334"/>
            <a:ext cx="2190541" cy="10048"/>
          </a:xfrm>
          <a:prstGeom prst="straightConnector1">
            <a:avLst/>
          </a:prstGeom>
          <a:noFill/>
          <a:ln cap="flat" cmpd="sng" w="57150">
            <a:solidFill>
              <a:schemeClr val="accent1"/>
            </a:solidFill>
            <a:prstDash val="solid"/>
            <a:miter lim="800000"/>
            <a:headEnd len="sm" w="sm" type="none"/>
            <a:tailEnd len="sm" w="sm" type="none"/>
          </a:ln>
        </p:spPr>
      </p:cxnSp>
      <p:cxnSp>
        <p:nvCxnSpPr>
          <p:cNvPr id="999" name="Google Shape;999;p156"/>
          <p:cNvCxnSpPr/>
          <p:nvPr/>
        </p:nvCxnSpPr>
        <p:spPr>
          <a:xfrm>
            <a:off x="5024176" y="4963886"/>
            <a:ext cx="2652765" cy="40193"/>
          </a:xfrm>
          <a:prstGeom prst="straightConnector1">
            <a:avLst/>
          </a:prstGeom>
          <a:noFill/>
          <a:ln cap="flat" cmpd="sng" w="57150">
            <a:solidFill>
              <a:schemeClr val="accent1"/>
            </a:solidFill>
            <a:prstDash val="solid"/>
            <a:miter lim="800000"/>
            <a:headEnd len="sm" w="sm" type="none"/>
            <a:tailEnd len="sm" w="sm" type="none"/>
          </a:ln>
        </p:spPr>
      </p:cxnSp>
      <p:cxnSp>
        <p:nvCxnSpPr>
          <p:cNvPr id="1000" name="Google Shape;1000;p156"/>
          <p:cNvCxnSpPr/>
          <p:nvPr/>
        </p:nvCxnSpPr>
        <p:spPr>
          <a:xfrm flipH="1" rot="10800000">
            <a:off x="3949002" y="4001584"/>
            <a:ext cx="3134886" cy="26632"/>
          </a:xfrm>
          <a:prstGeom prst="straightConnector1">
            <a:avLst/>
          </a:prstGeom>
          <a:noFill/>
          <a:ln cap="flat" cmpd="sng" w="57150">
            <a:solidFill>
              <a:schemeClr val="accent1"/>
            </a:solidFill>
            <a:prstDash val="solid"/>
            <a:miter lim="800000"/>
            <a:headEnd len="sm" w="sm" type="none"/>
            <a:tailEnd len="sm" w="sm" type="none"/>
          </a:ln>
        </p:spPr>
      </p:cxnSp>
      <p:cxnSp>
        <p:nvCxnSpPr>
          <p:cNvPr id="1001" name="Google Shape;1001;p156"/>
          <p:cNvCxnSpPr/>
          <p:nvPr/>
        </p:nvCxnSpPr>
        <p:spPr>
          <a:xfrm>
            <a:off x="3858567" y="3313971"/>
            <a:ext cx="3396343" cy="0"/>
          </a:xfrm>
          <a:prstGeom prst="straightConnector1">
            <a:avLst/>
          </a:prstGeom>
          <a:noFill/>
          <a:ln cap="flat" cmpd="sng" w="57150">
            <a:solidFill>
              <a:schemeClr val="accent1"/>
            </a:solidFill>
            <a:prstDash val="solid"/>
            <a:miter lim="800000"/>
            <a:headEnd len="sm" w="sm" type="none"/>
            <a:tailEnd len="sm" w="sm" type="none"/>
          </a:ln>
        </p:spPr>
      </p:cxnSp>
      <p:cxnSp>
        <p:nvCxnSpPr>
          <p:cNvPr id="1002" name="Google Shape;1002;p156"/>
          <p:cNvCxnSpPr/>
          <p:nvPr/>
        </p:nvCxnSpPr>
        <p:spPr>
          <a:xfrm flipH="1" rot="10800000">
            <a:off x="3949002" y="2069960"/>
            <a:ext cx="4119824" cy="271306"/>
          </a:xfrm>
          <a:prstGeom prst="straightConnector1">
            <a:avLst/>
          </a:prstGeom>
          <a:noFill/>
          <a:ln cap="flat" cmpd="sng" w="57150">
            <a:solidFill>
              <a:schemeClr val="accent1"/>
            </a:solidFill>
            <a:prstDash val="solid"/>
            <a:miter lim="800000"/>
            <a:headEnd len="sm" w="sm" type="none"/>
            <a:tailEnd len="sm" w="sm" type="non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5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900"/>
              <a:buNone/>
            </a:pPr>
            <a:r>
              <a:rPr lang="en-US"/>
              <a:t>In-class activities</a:t>
            </a:r>
            <a:endParaRPr/>
          </a:p>
        </p:txBody>
      </p:sp>
      <p:sp>
        <p:nvSpPr>
          <p:cNvPr id="1008" name="Google Shape;1008;p157"/>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349250" lvl="0" marL="457200" rtl="0" algn="l">
              <a:lnSpc>
                <a:spcPct val="100000"/>
              </a:lnSpc>
              <a:spcBef>
                <a:spcPts val="1200"/>
              </a:spcBef>
              <a:spcAft>
                <a:spcPts val="0"/>
              </a:spcAft>
              <a:buSzPts val="1900"/>
              <a:buChar char="●"/>
            </a:pPr>
            <a:r>
              <a:rPr lang="en-US"/>
              <a:t>Work out another example of forward and backpropagation by hand.</a:t>
            </a:r>
            <a:endParaRPr/>
          </a:p>
          <a:p>
            <a:pPr indent="-349250" lvl="0" marL="457200" rtl="0" algn="l">
              <a:lnSpc>
                <a:spcPct val="100000"/>
              </a:lnSpc>
              <a:spcBef>
                <a:spcPts val="0"/>
              </a:spcBef>
              <a:spcAft>
                <a:spcPts val="0"/>
              </a:spcAft>
              <a:buSzPts val="1900"/>
              <a:buChar char="●"/>
            </a:pPr>
            <a:r>
              <a:rPr lang="en-US"/>
              <a:t>Try to fit some neural networks for:</a:t>
            </a:r>
            <a:endParaRPr/>
          </a:p>
          <a:p>
            <a:pPr indent="-349250" lvl="1" marL="914400" rtl="0" algn="l">
              <a:lnSpc>
                <a:spcPct val="100000"/>
              </a:lnSpc>
              <a:spcBef>
                <a:spcPts val="0"/>
              </a:spcBef>
              <a:spcAft>
                <a:spcPts val="0"/>
              </a:spcAft>
              <a:buSzPts val="1900"/>
              <a:buChar char="○"/>
            </a:pPr>
            <a:r>
              <a:rPr lang="en-US"/>
              <a:t>Binary: IMDB</a:t>
            </a:r>
            <a:endParaRPr/>
          </a:p>
          <a:p>
            <a:pPr indent="-349250" lvl="1" marL="914400" rtl="0" algn="l">
              <a:lnSpc>
                <a:spcPct val="100000"/>
              </a:lnSpc>
              <a:spcBef>
                <a:spcPts val="0"/>
              </a:spcBef>
              <a:spcAft>
                <a:spcPts val="0"/>
              </a:spcAft>
              <a:buSzPts val="1900"/>
              <a:buChar char="○"/>
            </a:pPr>
            <a:r>
              <a:rPr lang="en-US"/>
              <a:t>Multiclass: MNIST or Newswires</a:t>
            </a:r>
            <a:endParaRPr/>
          </a:p>
          <a:p>
            <a:pPr indent="-349250" lvl="1" marL="914400" rtl="0" algn="l">
              <a:lnSpc>
                <a:spcPct val="100000"/>
              </a:lnSpc>
              <a:spcBef>
                <a:spcPts val="0"/>
              </a:spcBef>
              <a:spcAft>
                <a:spcPts val="0"/>
              </a:spcAft>
              <a:buSzPts val="1900"/>
              <a:buChar char="○"/>
            </a:pPr>
            <a:r>
              <a:rPr lang="en-US"/>
              <a:t>Regression: Boston Housing Prices</a:t>
            </a:r>
            <a:endParaRPr/>
          </a:p>
          <a:p>
            <a:pPr indent="-349250" lvl="0" marL="457200" rtl="0" algn="l">
              <a:lnSpc>
                <a:spcPct val="100000"/>
              </a:lnSpc>
              <a:spcBef>
                <a:spcPts val="0"/>
              </a:spcBef>
              <a:spcAft>
                <a:spcPts val="0"/>
              </a:spcAft>
              <a:buSzPts val="1900"/>
              <a:buChar char="●"/>
            </a:pPr>
            <a:r>
              <a:rPr lang="en-US"/>
              <a:t>If time, smart home data wrangling and analysis… if not, we will look at this in Week 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8"/>
          <p:cNvPicPr preferRelativeResize="0"/>
          <p:nvPr/>
        </p:nvPicPr>
        <p:blipFill rotWithShape="1">
          <a:blip r:embed="rId3">
            <a:alphaModFix/>
          </a:blip>
          <a:srcRect b="0" l="0" r="0" t="0"/>
          <a:stretch/>
        </p:blipFill>
        <p:spPr>
          <a:xfrm>
            <a:off x="151700" y="602125"/>
            <a:ext cx="11888599" cy="4766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3">
            <a:alphaModFix/>
          </a:blip>
          <a:srcRect b="0" l="0" r="0" t="0"/>
          <a:stretch/>
        </p:blipFill>
        <p:spPr>
          <a:xfrm>
            <a:off x="1246225" y="0"/>
            <a:ext cx="9699549" cy="6436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0"/>
          <p:cNvPicPr preferRelativeResize="0"/>
          <p:nvPr/>
        </p:nvPicPr>
        <p:blipFill rotWithShape="1">
          <a:blip r:embed="rId3">
            <a:alphaModFix/>
          </a:blip>
          <a:srcRect b="0" l="0" r="0" t="0"/>
          <a:stretch/>
        </p:blipFill>
        <p:spPr>
          <a:xfrm>
            <a:off x="119925" y="40000"/>
            <a:ext cx="11952151" cy="4829150"/>
          </a:xfrm>
          <a:prstGeom prst="rect">
            <a:avLst/>
          </a:prstGeom>
          <a:noFill/>
          <a:ln>
            <a:noFill/>
          </a:ln>
        </p:spPr>
      </p:pic>
      <p:sp>
        <p:nvSpPr>
          <p:cNvPr id="192" name="Google Shape;192;p30"/>
          <p:cNvSpPr/>
          <p:nvPr/>
        </p:nvSpPr>
        <p:spPr>
          <a:xfrm>
            <a:off x="112341" y="5015601"/>
            <a:ext cx="119673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This NN multiplies 3 inputs by 3 knob weights and sums them. This is a "weighted sum“. The interface for our neural network is quite simple. It accepts an input variable as information, and a weight variable as knowledge and outputs a prediction.</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900"/>
              <a:buNone/>
            </a:pPr>
            <a:r>
              <a:rPr lang="en-US"/>
              <a:t>Comments</a:t>
            </a:r>
            <a:endParaRPr/>
          </a:p>
        </p:txBody>
      </p:sp>
      <p:sp>
        <p:nvSpPr>
          <p:cNvPr id="198" name="Google Shape;198;p31"/>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349250" lvl="0" marL="457200" rtl="0" algn="l">
              <a:lnSpc>
                <a:spcPct val="100000"/>
              </a:lnSpc>
              <a:spcBef>
                <a:spcPts val="1200"/>
              </a:spcBef>
              <a:spcAft>
                <a:spcPts val="0"/>
              </a:spcAft>
              <a:buClr>
                <a:srgbClr val="000000"/>
              </a:buClr>
              <a:buSzPts val="1900"/>
              <a:buChar char="●"/>
            </a:pPr>
            <a:r>
              <a:rPr lang="en-US">
                <a:solidFill>
                  <a:srgbClr val="000000"/>
                </a:solidFill>
              </a:rPr>
              <a:t>This new neural network can accept multiple inputs at a time per prediction. This allows the network to combine various forms of information to make better-informed decisions. But the fundamental mechanism for using weights hasn’t changed. You still take each input and run it through its own volume knob. </a:t>
            </a:r>
            <a:endParaRPr>
              <a:solidFill>
                <a:srgbClr val="000000"/>
              </a:solidFill>
            </a:endParaRPr>
          </a:p>
          <a:p>
            <a:pPr indent="-349250" lvl="0" marL="457200" rtl="0" algn="l">
              <a:lnSpc>
                <a:spcPct val="100000"/>
              </a:lnSpc>
              <a:spcBef>
                <a:spcPts val="0"/>
              </a:spcBef>
              <a:spcAft>
                <a:spcPts val="0"/>
              </a:spcAft>
              <a:buClr>
                <a:srgbClr val="000000"/>
              </a:buClr>
              <a:buSzPts val="1900"/>
              <a:buChar char="●"/>
            </a:pPr>
            <a:r>
              <a:rPr lang="en-US">
                <a:solidFill>
                  <a:srgbClr val="000000"/>
                </a:solidFill>
              </a:rPr>
              <a:t>In other words, you multiply each input by its own weight. </a:t>
            </a:r>
            <a:endParaRPr>
              <a:solidFill>
                <a:srgbClr val="000000"/>
              </a:solidFill>
            </a:endParaRPr>
          </a:p>
          <a:p>
            <a:pPr indent="-349250" lvl="0" marL="457200" rtl="0" algn="l">
              <a:lnSpc>
                <a:spcPct val="100000"/>
              </a:lnSpc>
              <a:spcBef>
                <a:spcPts val="0"/>
              </a:spcBef>
              <a:spcAft>
                <a:spcPts val="0"/>
              </a:spcAft>
              <a:buClr>
                <a:srgbClr val="000000"/>
              </a:buClr>
              <a:buSzPts val="1900"/>
              <a:buChar char="●"/>
            </a:pPr>
            <a:r>
              <a:rPr lang="en-US">
                <a:solidFill>
                  <a:srgbClr val="000000"/>
                </a:solidFill>
              </a:rPr>
              <a:t>The new property here is that, because you have multiple inputs, you have to sum their respective predictions. Thus, you multiply each input by its respective weight and then sum all the local predictions together. This is called a weighted sum of the input, or a weighted sum for short. Some also refer to the weighted sum as a dot product.</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Vectors and dot products</a:t>
            </a:r>
            <a:endParaRPr/>
          </a:p>
        </p:txBody>
      </p:sp>
      <p:sp>
        <p:nvSpPr>
          <p:cNvPr id="204" name="Google Shape;204;p32"/>
          <p:cNvSpPr/>
          <p:nvPr/>
        </p:nvSpPr>
        <p:spPr>
          <a:xfrm>
            <a:off x="838200" y="1899991"/>
            <a:ext cx="4957011" cy="45243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Vectors are incredibly useful whenever you want to perform operations involving groups of numbers. In this case, we're performing a weighted sum between two vectors (dot product). We're taking two vectors of equal length (input and weights), multiplying each number based on its position (the first position in input is multiplied by the first position in weights, etc.), and then summing the resulting output.</a:t>
            </a:r>
            <a:endParaRPr b="0" i="0" sz="2400" u="none" cap="none" strike="noStrike">
              <a:solidFill>
                <a:schemeClr val="dk1"/>
              </a:solidFill>
              <a:latin typeface="Calibri"/>
              <a:ea typeface="Calibri"/>
              <a:cs typeface="Calibri"/>
              <a:sym typeface="Calibri"/>
            </a:endParaRPr>
          </a:p>
        </p:txBody>
      </p:sp>
      <p:pic>
        <p:nvPicPr>
          <p:cNvPr id="205" name="Google Shape;205;p32"/>
          <p:cNvPicPr preferRelativeResize="0"/>
          <p:nvPr/>
        </p:nvPicPr>
        <p:blipFill rotWithShape="1">
          <a:blip r:embed="rId3">
            <a:alphaModFix/>
          </a:blip>
          <a:srcRect b="0" l="0" r="0" t="0"/>
          <a:stretch/>
        </p:blipFill>
        <p:spPr>
          <a:xfrm>
            <a:off x="6431380" y="2168288"/>
            <a:ext cx="4220578" cy="3987719"/>
          </a:xfrm>
          <a:prstGeom prst="rect">
            <a:avLst/>
          </a:prstGeom>
          <a:noFill/>
          <a:ln>
            <a:noFill/>
          </a:ln>
        </p:spPr>
      </p:pic>
      <p:sp>
        <p:nvSpPr>
          <p:cNvPr id="206" name="Google Shape;206;p32"/>
          <p:cNvSpPr txBox="1"/>
          <p:nvPr/>
        </p:nvSpPr>
        <p:spPr>
          <a:xfrm>
            <a:off x="7855131" y="1524000"/>
            <a:ext cx="176202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[1,3].[3,1] = [1,1]</a:t>
            </a:r>
            <a:endParaRPr b="0" i="0" sz="1800" u="none" cap="none" strike="noStrike">
              <a:solidFill>
                <a:schemeClr val="dk1"/>
              </a:solidFill>
              <a:latin typeface="Calibri"/>
              <a:ea typeface="Calibri"/>
              <a:cs typeface="Calibri"/>
              <a:sym typeface="Calibri"/>
            </a:endParaRPr>
          </a:p>
        </p:txBody>
      </p:sp>
      <p:cxnSp>
        <p:nvCxnSpPr>
          <p:cNvPr id="207" name="Google Shape;207;p32"/>
          <p:cNvCxnSpPr/>
          <p:nvPr/>
        </p:nvCxnSpPr>
        <p:spPr>
          <a:xfrm flipH="1">
            <a:off x="7262949" y="1893332"/>
            <a:ext cx="853440" cy="431857"/>
          </a:xfrm>
          <a:prstGeom prst="straightConnector1">
            <a:avLst/>
          </a:prstGeom>
          <a:noFill/>
          <a:ln cap="flat" cmpd="sng" w="38100">
            <a:solidFill>
              <a:schemeClr val="accent1"/>
            </a:solidFill>
            <a:prstDash val="solid"/>
            <a:miter lim="800000"/>
            <a:headEnd len="sm" w="sm" type="none"/>
            <a:tailEnd len="med" w="med" type="triangle"/>
          </a:ln>
        </p:spPr>
      </p:cxnSp>
      <p:cxnSp>
        <p:nvCxnSpPr>
          <p:cNvPr id="208" name="Google Shape;208;p32"/>
          <p:cNvCxnSpPr/>
          <p:nvPr/>
        </p:nvCxnSpPr>
        <p:spPr>
          <a:xfrm flipH="1">
            <a:off x="7707086" y="1893332"/>
            <a:ext cx="905691" cy="1058874"/>
          </a:xfrm>
          <a:prstGeom prst="straightConnector1">
            <a:avLst/>
          </a:prstGeom>
          <a:noFill/>
          <a:ln cap="flat" cmpd="sng" w="38100">
            <a:solidFill>
              <a:srgbClr val="FF0000"/>
            </a:solidFill>
            <a:prstDash val="solid"/>
            <a:miter lim="800000"/>
            <a:headEnd len="sm" w="sm" type="none"/>
            <a:tailEnd len="med" w="med" type="triangle"/>
          </a:ln>
        </p:spPr>
      </p:cxnSp>
      <p:sp>
        <p:nvSpPr>
          <p:cNvPr id="209" name="Google Shape;209;p32"/>
          <p:cNvSpPr/>
          <p:nvPr/>
        </p:nvSpPr>
        <p:spPr>
          <a:xfrm>
            <a:off x="7602583" y="3344091"/>
            <a:ext cx="165463" cy="313509"/>
          </a:xfrm>
          <a:prstGeom prst="down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p32"/>
          <p:cNvSpPr/>
          <p:nvPr/>
        </p:nvSpPr>
        <p:spPr>
          <a:xfrm>
            <a:off x="6821039" y="2952206"/>
            <a:ext cx="165463" cy="313509"/>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 name="Google Shape;211;p32"/>
          <p:cNvSpPr/>
          <p:nvPr/>
        </p:nvSpPr>
        <p:spPr>
          <a:xfrm>
            <a:off x="6818912" y="4536690"/>
            <a:ext cx="167590" cy="313509"/>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p32"/>
          <p:cNvSpPr/>
          <p:nvPr/>
        </p:nvSpPr>
        <p:spPr>
          <a:xfrm flipH="1">
            <a:off x="7583039" y="4379935"/>
            <a:ext cx="124047" cy="313509"/>
          </a:xfrm>
          <a:prstGeom prst="down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13" name="Google Shape;213;p32"/>
          <p:cNvCxnSpPr/>
          <p:nvPr/>
        </p:nvCxnSpPr>
        <p:spPr>
          <a:xfrm>
            <a:off x="9204960" y="1899991"/>
            <a:ext cx="879566" cy="1818569"/>
          </a:xfrm>
          <a:prstGeom prst="straightConnector1">
            <a:avLst/>
          </a:prstGeom>
          <a:noFill/>
          <a:ln cap="flat" cmpd="sng" w="28575">
            <a:solidFill>
              <a:srgbClr val="7030A0"/>
            </a:solidFill>
            <a:prstDash val="solid"/>
            <a:miter lim="800000"/>
            <a:headEnd len="sm" w="sm" type="none"/>
            <a:tailEnd len="med" w="med" type="triangle"/>
          </a:ln>
        </p:spPr>
      </p:cxnSp>
      <p:sp>
        <p:nvSpPr>
          <p:cNvPr id="214" name="Google Shape;214;p32"/>
          <p:cNvSpPr txBox="1"/>
          <p:nvPr/>
        </p:nvSpPr>
        <p:spPr>
          <a:xfrm>
            <a:off x="8247017" y="6052457"/>
            <a:ext cx="271420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A1*b1 + a2*b2 + a3*b3 = c</a:t>
            </a:r>
            <a:endParaRPr b="0" i="0" sz="1800" u="none" cap="none" strike="noStrike">
              <a:solidFill>
                <a:schemeClr val="dk1"/>
              </a:solidFill>
              <a:latin typeface="Calibri"/>
              <a:ea typeface="Calibri"/>
              <a:cs typeface="Calibri"/>
              <a:sym typeface="Calibri"/>
            </a:endParaRPr>
          </a:p>
        </p:txBody>
      </p:sp>
      <p:sp>
        <p:nvSpPr>
          <p:cNvPr id="215" name="Google Shape;215;p32"/>
          <p:cNvSpPr txBox="1"/>
          <p:nvPr/>
        </p:nvSpPr>
        <p:spPr>
          <a:xfrm>
            <a:off x="9930975" y="3907000"/>
            <a:ext cx="720900" cy="6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0.98</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900"/>
              <a:buNone/>
            </a:pPr>
            <a:r>
              <a:rPr lang="en-US"/>
              <a:t>Materials</a:t>
            </a:r>
            <a:endParaRPr/>
          </a:p>
        </p:txBody>
      </p:sp>
      <p:sp>
        <p:nvSpPr>
          <p:cNvPr id="106" name="Google Shape;106;p15"/>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1200"/>
              </a:spcBef>
              <a:spcAft>
                <a:spcPts val="300"/>
              </a:spcAft>
              <a:buSzPts val="1900"/>
              <a:buNone/>
            </a:pPr>
            <a:r>
              <a:rPr lang="en-US"/>
              <a:t>Grokking Deep Learning - Trask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Weighted sums (dot products)</a:t>
            </a:r>
            <a:endParaRPr/>
          </a:p>
        </p:txBody>
      </p:sp>
      <p:sp>
        <p:nvSpPr>
          <p:cNvPr id="221" name="Google Shape;221;p33"/>
          <p:cNvSpPr/>
          <p:nvPr/>
        </p:nvSpPr>
        <p:spPr>
          <a:xfrm>
            <a:off x="46120" y="1868713"/>
            <a:ext cx="12001501"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intuition behind how and why a dot product (weighted sum) works is easily one of the most important parts of truly understanding how neural networks make predictions. Loosely stated, </a:t>
            </a:r>
            <a:r>
              <a:rPr b="1" i="1" lang="en-US" sz="1800" u="none" cap="none" strike="noStrike">
                <a:solidFill>
                  <a:schemeClr val="dk1"/>
                </a:solidFill>
                <a:latin typeface="Calibri"/>
                <a:ea typeface="Calibri"/>
                <a:cs typeface="Calibri"/>
                <a:sym typeface="Calibri"/>
              </a:rPr>
              <a:t>a dot product gives us a notion of similarity between two vectors</a:t>
            </a:r>
            <a:r>
              <a:rPr b="0" i="0" lang="en-US" sz="1800" u="none" cap="none" strike="noStrike">
                <a:solidFill>
                  <a:schemeClr val="dk1"/>
                </a:solidFill>
                <a:latin typeface="Calibri"/>
                <a:ea typeface="Calibri"/>
                <a:cs typeface="Calibri"/>
                <a:sym typeface="Calibri"/>
              </a:rPr>
              <a:t>. Consider the examples:</a:t>
            </a:r>
            <a:endParaRPr b="0" i="0" sz="1800" u="none" cap="none" strike="noStrike">
              <a:solidFill>
                <a:schemeClr val="dk1"/>
              </a:solidFill>
              <a:latin typeface="Calibri"/>
              <a:ea typeface="Calibri"/>
              <a:cs typeface="Calibri"/>
              <a:sym typeface="Calibri"/>
            </a:endParaRPr>
          </a:p>
        </p:txBody>
      </p:sp>
      <p:sp>
        <p:nvSpPr>
          <p:cNvPr id="222" name="Google Shape;222;p33"/>
          <p:cNvSpPr/>
          <p:nvPr/>
        </p:nvSpPr>
        <p:spPr>
          <a:xfrm>
            <a:off x="125720" y="5120428"/>
            <a:ext cx="12001501"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highest weighted sum (w_sum(c,c)) is between vectors that are exactly identical. In contrast, since a and b have no overlapping weight, their dot product is zero. Perhaps the most interesting weighted sum is between c and e, since e has a negative weight. This negative weight cancelled out the positive similarity between them. However, a dot product between e and itself would yield the number 2, despite the negative weight (double negative turns positive).</a:t>
            </a:r>
            <a:endParaRPr b="0" i="0" sz="1800" u="none" cap="none" strike="noStrike">
              <a:solidFill>
                <a:schemeClr val="dk1"/>
              </a:solidFill>
              <a:latin typeface="Calibri"/>
              <a:ea typeface="Calibri"/>
              <a:cs typeface="Calibri"/>
              <a:sym typeface="Calibri"/>
            </a:endParaRPr>
          </a:p>
        </p:txBody>
      </p:sp>
      <p:pic>
        <p:nvPicPr>
          <p:cNvPr id="223" name="Google Shape;223;p33"/>
          <p:cNvPicPr preferRelativeResize="0"/>
          <p:nvPr/>
        </p:nvPicPr>
        <p:blipFill rotWithShape="1">
          <a:blip r:embed="rId3">
            <a:alphaModFix/>
          </a:blip>
          <a:srcRect b="0" l="0" r="0" t="0"/>
          <a:stretch/>
        </p:blipFill>
        <p:spPr>
          <a:xfrm>
            <a:off x="2879813" y="3146638"/>
            <a:ext cx="6334125" cy="1619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idx="4294967295" type="title"/>
          </p:nvPr>
        </p:nvSpPr>
        <p:spPr>
          <a:xfrm>
            <a:off x="881805" y="146078"/>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NNs from scratch (with code)</a:t>
            </a:r>
            <a:endParaRPr/>
          </a:p>
        </p:txBody>
      </p:sp>
      <p:pic>
        <p:nvPicPr>
          <p:cNvPr id="229" name="Google Shape;229;p34"/>
          <p:cNvPicPr preferRelativeResize="0"/>
          <p:nvPr/>
        </p:nvPicPr>
        <p:blipFill rotWithShape="1">
          <a:blip r:embed="rId3">
            <a:alphaModFix/>
          </a:blip>
          <a:srcRect b="0" l="0" r="0" t="0"/>
          <a:stretch/>
        </p:blipFill>
        <p:spPr>
          <a:xfrm>
            <a:off x="2416038" y="1299578"/>
            <a:ext cx="7359920" cy="49563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idx="4294967295" type="title"/>
          </p:nvPr>
        </p:nvSpPr>
        <p:spPr>
          <a:xfrm>
            <a:off x="881805" y="146078"/>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NNs from scratch (with code)</a:t>
            </a:r>
            <a:endParaRPr/>
          </a:p>
        </p:txBody>
      </p:sp>
      <p:pic>
        <p:nvPicPr>
          <p:cNvPr id="235" name="Google Shape;235;p35"/>
          <p:cNvPicPr preferRelativeResize="0"/>
          <p:nvPr/>
        </p:nvPicPr>
        <p:blipFill rotWithShape="1">
          <a:blip r:embed="rId3">
            <a:alphaModFix/>
          </a:blip>
          <a:srcRect b="0" l="0" r="0" t="0"/>
          <a:stretch/>
        </p:blipFill>
        <p:spPr>
          <a:xfrm>
            <a:off x="1267563" y="1721178"/>
            <a:ext cx="9286875" cy="3629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idx="4294967295" type="title"/>
          </p:nvPr>
        </p:nvSpPr>
        <p:spPr>
          <a:xfrm>
            <a:off x="1097275" y="286601"/>
            <a:ext cx="10058400" cy="734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4800"/>
              <a:buNone/>
            </a:pPr>
            <a:r>
              <a:rPr lang="en-US"/>
              <a:t>Single input, multi output</a:t>
            </a:r>
            <a:endParaRPr/>
          </a:p>
        </p:txBody>
      </p:sp>
      <p:pic>
        <p:nvPicPr>
          <p:cNvPr id="241" name="Google Shape;241;p36"/>
          <p:cNvPicPr preferRelativeResize="0"/>
          <p:nvPr/>
        </p:nvPicPr>
        <p:blipFill rotWithShape="1">
          <a:blip r:embed="rId3">
            <a:alphaModFix/>
          </a:blip>
          <a:srcRect b="0" l="0" r="0" t="0"/>
          <a:stretch/>
        </p:blipFill>
        <p:spPr>
          <a:xfrm>
            <a:off x="716275" y="1417276"/>
            <a:ext cx="10439400" cy="4191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p:nvPr/>
        </p:nvSpPr>
        <p:spPr>
          <a:xfrm>
            <a:off x="256673" y="225732"/>
            <a:ext cx="11790947"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 most important commentary in this setting is to notice that the 3 predictions really are completely separate. Unlike neural networks with multiple inputs and a single output where the prediction is undeniably connected this network truly behaves as 3 independent components, each receiving the same input data.</a:t>
            </a:r>
            <a:endParaRPr b="0" i="0" sz="2400" u="none" cap="none" strike="noStrike">
              <a:solidFill>
                <a:schemeClr val="dk1"/>
              </a:solidFill>
              <a:latin typeface="Calibri"/>
              <a:ea typeface="Calibri"/>
              <a:cs typeface="Calibri"/>
              <a:sym typeface="Calibri"/>
            </a:endParaRPr>
          </a:p>
        </p:txBody>
      </p:sp>
      <p:pic>
        <p:nvPicPr>
          <p:cNvPr id="247" name="Google Shape;247;p37"/>
          <p:cNvPicPr preferRelativeResize="0"/>
          <p:nvPr/>
        </p:nvPicPr>
        <p:blipFill rotWithShape="1">
          <a:blip r:embed="rId3">
            <a:alphaModFix/>
          </a:blip>
          <a:srcRect b="0" l="0" r="0" t="0"/>
          <a:stretch/>
        </p:blipFill>
        <p:spPr>
          <a:xfrm>
            <a:off x="951500" y="1966517"/>
            <a:ext cx="10401300" cy="4095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8"/>
          <p:cNvPicPr preferRelativeResize="0"/>
          <p:nvPr/>
        </p:nvPicPr>
        <p:blipFill rotWithShape="1">
          <a:blip r:embed="rId3">
            <a:alphaModFix/>
          </a:blip>
          <a:srcRect b="0" l="0" r="0" t="0"/>
          <a:stretch/>
        </p:blipFill>
        <p:spPr>
          <a:xfrm>
            <a:off x="1086775" y="0"/>
            <a:ext cx="9721049" cy="6412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9"/>
          <p:cNvPicPr preferRelativeResize="0"/>
          <p:nvPr/>
        </p:nvPicPr>
        <p:blipFill rotWithShape="1">
          <a:blip r:embed="rId3">
            <a:alphaModFix/>
          </a:blip>
          <a:srcRect b="0" l="0" r="0" t="0"/>
          <a:stretch/>
        </p:blipFill>
        <p:spPr>
          <a:xfrm>
            <a:off x="909638" y="1257950"/>
            <a:ext cx="10372725" cy="4076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Multiple inputs, multiple outputs</a:t>
            </a:r>
            <a:endParaRPr/>
          </a:p>
        </p:txBody>
      </p:sp>
      <p:sp>
        <p:nvSpPr>
          <p:cNvPr id="263" name="Google Shape;263;p40"/>
          <p:cNvSpPr/>
          <p:nvPr/>
        </p:nvSpPr>
        <p:spPr>
          <a:xfrm>
            <a:off x="828825" y="1292572"/>
            <a:ext cx="111291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Just like before, we simply have a weight connecting each input node to each output node and prediction occurs in the usual way.</a:t>
            </a:r>
            <a:endParaRPr b="0" i="0" sz="1800" u="none" cap="none" strike="noStrike">
              <a:solidFill>
                <a:schemeClr val="dk1"/>
              </a:solidFill>
              <a:latin typeface="Calibri"/>
              <a:ea typeface="Calibri"/>
              <a:cs typeface="Calibri"/>
              <a:sym typeface="Calibri"/>
            </a:endParaRPr>
          </a:p>
        </p:txBody>
      </p:sp>
      <p:pic>
        <p:nvPicPr>
          <p:cNvPr id="264" name="Google Shape;264;p40"/>
          <p:cNvPicPr preferRelativeResize="0"/>
          <p:nvPr/>
        </p:nvPicPr>
        <p:blipFill rotWithShape="1">
          <a:blip r:embed="rId3">
            <a:alphaModFix/>
          </a:blip>
          <a:srcRect b="0" l="0" r="0" t="0"/>
          <a:stretch/>
        </p:blipFill>
        <p:spPr>
          <a:xfrm>
            <a:off x="995812" y="1891925"/>
            <a:ext cx="10261324" cy="4495775"/>
          </a:xfrm>
          <a:prstGeom prst="rect">
            <a:avLst/>
          </a:prstGeom>
          <a:noFill/>
          <a:ln>
            <a:noFill/>
          </a:ln>
        </p:spPr>
      </p:pic>
      <p:sp>
        <p:nvSpPr>
          <p:cNvPr id="265" name="Google Shape;265;p40"/>
          <p:cNvSpPr txBox="1"/>
          <p:nvPr/>
        </p:nvSpPr>
        <p:spPr>
          <a:xfrm>
            <a:off x="8662650" y="139400"/>
            <a:ext cx="3295200" cy="11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Calibri"/>
                <a:ea typeface="Calibri"/>
                <a:cs typeface="Calibri"/>
                <a:sym typeface="Calibri"/>
              </a:rPr>
              <a:t>“The golden rule of dot products” </a:t>
            </a:r>
            <a:endParaRPr b="0" i="1" sz="18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1"/>
          <p:cNvPicPr preferRelativeResize="0"/>
          <p:nvPr/>
        </p:nvPicPr>
        <p:blipFill rotWithShape="1">
          <a:blip r:embed="rId3">
            <a:alphaModFix/>
          </a:blip>
          <a:srcRect b="0" l="0" r="0" t="0"/>
          <a:stretch/>
        </p:blipFill>
        <p:spPr>
          <a:xfrm>
            <a:off x="836325" y="424100"/>
            <a:ext cx="10372725" cy="5324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2"/>
          <p:cNvPicPr preferRelativeResize="0"/>
          <p:nvPr/>
        </p:nvPicPr>
        <p:blipFill rotWithShape="1">
          <a:blip r:embed="rId3">
            <a:alphaModFix/>
          </a:blip>
          <a:srcRect b="0" l="0" r="0" t="0"/>
          <a:stretch/>
        </p:blipFill>
        <p:spPr>
          <a:xfrm>
            <a:off x="1659400" y="0"/>
            <a:ext cx="8873199" cy="6419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NNs are blackbox methods</a:t>
            </a:r>
            <a:endParaRPr/>
          </a:p>
        </p:txBody>
      </p:sp>
      <p:pic>
        <p:nvPicPr>
          <p:cNvPr id="112" name="Google Shape;112;p16"/>
          <p:cNvPicPr preferRelativeResize="0"/>
          <p:nvPr/>
        </p:nvPicPr>
        <p:blipFill rotWithShape="1">
          <a:blip r:embed="rId3">
            <a:alphaModFix/>
          </a:blip>
          <a:srcRect b="0" l="0" r="0" t="0"/>
          <a:stretch/>
        </p:blipFill>
        <p:spPr>
          <a:xfrm>
            <a:off x="1134300" y="2039699"/>
            <a:ext cx="9984350" cy="4059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3"/>
          <p:cNvPicPr preferRelativeResize="0"/>
          <p:nvPr/>
        </p:nvPicPr>
        <p:blipFill rotWithShape="1">
          <a:blip r:embed="rId3">
            <a:alphaModFix/>
          </a:blip>
          <a:srcRect b="0" l="0" r="0" t="0"/>
          <a:stretch/>
        </p:blipFill>
        <p:spPr>
          <a:xfrm>
            <a:off x="229025" y="396000"/>
            <a:ext cx="11733950" cy="5141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Can neural networks have more than one hidden layer of weights?</a:t>
            </a:r>
            <a:endParaRPr/>
          </a:p>
        </p:txBody>
      </p:sp>
      <p:sp>
        <p:nvSpPr>
          <p:cNvPr id="286" name="Google Shape;286;p44"/>
          <p:cNvSpPr txBox="1"/>
          <p:nvPr/>
        </p:nvSpPr>
        <p:spPr>
          <a:xfrm>
            <a:off x="3624234" y="2404694"/>
            <a:ext cx="3911712" cy="264687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600"/>
              <a:buFont typeface="Arial"/>
              <a:buNone/>
            </a:pPr>
            <a:r>
              <a:rPr b="0" i="0" lang="en-US" sz="16600" u="none" cap="none" strike="noStrike">
                <a:solidFill>
                  <a:schemeClr val="accent6"/>
                </a:solidFill>
                <a:latin typeface="Calibri"/>
                <a:ea typeface="Calibri"/>
                <a:cs typeface="Calibri"/>
                <a:sym typeface="Calibri"/>
              </a:rPr>
              <a:t>YES!</a:t>
            </a:r>
            <a:endParaRPr b="0" i="0" sz="16600" u="none" cap="none" strike="noStrike">
              <a:solidFill>
                <a:schemeClr val="accent6"/>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2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Neural networks can be stacked!</a:t>
            </a:r>
            <a:endParaRPr/>
          </a:p>
        </p:txBody>
      </p:sp>
      <p:sp>
        <p:nvSpPr>
          <p:cNvPr id="292" name="Google Shape;292;p45"/>
          <p:cNvSpPr txBox="1"/>
          <p:nvPr/>
        </p:nvSpPr>
        <p:spPr>
          <a:xfrm>
            <a:off x="3529264" y="6336632"/>
            <a:ext cx="405675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Now we have a weight matrix vs. vector…</a:t>
            </a:r>
            <a:endParaRPr b="0" i="0" sz="1800" u="none" cap="none" strike="noStrike">
              <a:solidFill>
                <a:schemeClr val="dk1"/>
              </a:solidFill>
              <a:latin typeface="Calibri"/>
              <a:ea typeface="Calibri"/>
              <a:cs typeface="Calibri"/>
              <a:sym typeface="Calibri"/>
            </a:endParaRPr>
          </a:p>
        </p:txBody>
      </p:sp>
      <p:pic>
        <p:nvPicPr>
          <p:cNvPr id="293" name="Google Shape;293;p45"/>
          <p:cNvPicPr preferRelativeResize="0"/>
          <p:nvPr/>
        </p:nvPicPr>
        <p:blipFill rotWithShape="1">
          <a:blip r:embed="rId3">
            <a:alphaModFix/>
          </a:blip>
          <a:srcRect b="0" l="0" r="0" t="0"/>
          <a:stretch/>
        </p:blipFill>
        <p:spPr>
          <a:xfrm>
            <a:off x="704576" y="1496300"/>
            <a:ext cx="10451099" cy="4780931"/>
          </a:xfrm>
          <a:prstGeom prst="rect">
            <a:avLst/>
          </a:prstGeom>
          <a:noFill/>
          <a:ln>
            <a:noFill/>
          </a:ln>
        </p:spPr>
      </p:pic>
      <p:sp>
        <p:nvSpPr>
          <p:cNvPr id="294" name="Google Shape;294;p45"/>
          <p:cNvSpPr/>
          <p:nvPr/>
        </p:nvSpPr>
        <p:spPr>
          <a:xfrm>
            <a:off x="6865425" y="2090850"/>
            <a:ext cx="1115100" cy="114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5"/>
          <p:cNvSpPr/>
          <p:nvPr/>
        </p:nvSpPr>
        <p:spPr>
          <a:xfrm>
            <a:off x="7980525" y="2090850"/>
            <a:ext cx="672900" cy="114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5"/>
          <p:cNvSpPr/>
          <p:nvPr/>
        </p:nvSpPr>
        <p:spPr>
          <a:xfrm>
            <a:off x="8653350" y="2090850"/>
            <a:ext cx="1115100" cy="1143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5"/>
          <p:cNvSpPr txBox="1"/>
          <p:nvPr/>
        </p:nvSpPr>
        <p:spPr>
          <a:xfrm>
            <a:off x="4369425" y="0"/>
            <a:ext cx="7822500" cy="11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Careful - this changes a bit in later examples…. [1,3] input data and a [3,5] weights gives a [1,5] hidden layer...</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6"/>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Keep repeating the dot product...</a:t>
            </a:r>
            <a:endParaRPr/>
          </a:p>
        </p:txBody>
      </p:sp>
      <p:pic>
        <p:nvPicPr>
          <p:cNvPr id="303" name="Google Shape;303;p46"/>
          <p:cNvPicPr preferRelativeResize="0"/>
          <p:nvPr/>
        </p:nvPicPr>
        <p:blipFill rotWithShape="1">
          <a:blip r:embed="rId3">
            <a:alphaModFix/>
          </a:blip>
          <a:srcRect b="0" l="0" r="0" t="0"/>
          <a:stretch/>
        </p:blipFill>
        <p:spPr>
          <a:xfrm>
            <a:off x="895350" y="1477553"/>
            <a:ext cx="10401300" cy="4533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7"/>
          <p:cNvPicPr preferRelativeResize="0"/>
          <p:nvPr/>
        </p:nvPicPr>
        <p:blipFill rotWithShape="1">
          <a:blip r:embed="rId3">
            <a:alphaModFix/>
          </a:blip>
          <a:srcRect b="0" l="0" r="0" t="0"/>
          <a:stretch/>
        </p:blipFill>
        <p:spPr>
          <a:xfrm>
            <a:off x="138425" y="545875"/>
            <a:ext cx="11915149" cy="5262800"/>
          </a:xfrm>
          <a:prstGeom prst="rect">
            <a:avLst/>
          </a:prstGeom>
          <a:noFill/>
          <a:ln>
            <a:noFill/>
          </a:ln>
        </p:spPr>
      </p:pic>
      <p:sp>
        <p:nvSpPr>
          <p:cNvPr id="309" name="Google Shape;309;p47"/>
          <p:cNvSpPr txBox="1"/>
          <p:nvPr/>
        </p:nvSpPr>
        <p:spPr>
          <a:xfrm>
            <a:off x="3260350" y="5808675"/>
            <a:ext cx="5396400" cy="62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Calibri"/>
                <a:ea typeface="Calibri"/>
                <a:cs typeface="Calibri"/>
                <a:sym typeface="Calibri"/>
              </a:rPr>
              <a:t>How many weights are there?</a:t>
            </a:r>
            <a:endParaRPr b="0" i="1" sz="1400" u="none" cap="none" strike="noStrik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8"/>
          <p:cNvPicPr preferRelativeResize="0"/>
          <p:nvPr/>
        </p:nvPicPr>
        <p:blipFill rotWithShape="1">
          <a:blip r:embed="rId3">
            <a:alphaModFix/>
          </a:blip>
          <a:srcRect b="0" l="0" r="0" t="0"/>
          <a:stretch/>
        </p:blipFill>
        <p:spPr>
          <a:xfrm>
            <a:off x="3028800" y="0"/>
            <a:ext cx="5601026" cy="63614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Main Ideas</a:t>
            </a:r>
            <a:endParaRPr/>
          </a:p>
        </p:txBody>
      </p:sp>
      <p:sp>
        <p:nvSpPr>
          <p:cNvPr id="320" name="Google Shape;320;p49"/>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To predict, neural networks perform repeated weighted sums of the input. You have seen this hold true for multiple architectures!</a:t>
            </a:r>
            <a:endParaRPr/>
          </a:p>
          <a:p>
            <a:pPr indent="-228600" lvl="0" marL="228600" rtl="0" algn="l">
              <a:lnSpc>
                <a:spcPct val="90000"/>
              </a:lnSpc>
              <a:spcBef>
                <a:spcPts val="1000"/>
              </a:spcBef>
              <a:spcAft>
                <a:spcPts val="300"/>
              </a:spcAft>
              <a:buClr>
                <a:schemeClr val="dk1"/>
              </a:buClr>
              <a:buSzPts val="2800"/>
              <a:buChar char="●"/>
            </a:pPr>
            <a:r>
              <a:rPr lang="en-US"/>
              <a:t>Everything we have done in this chapter is a form of what's called </a:t>
            </a:r>
            <a:r>
              <a:rPr b="1" lang="en-US"/>
              <a:t>Forward Propagation</a:t>
            </a:r>
            <a:r>
              <a:rPr lang="en-US"/>
              <a:t>, wherein a neural network takes input data and makes a prediction. It is called this because we are propagating activations </a:t>
            </a:r>
            <a:r>
              <a:rPr b="1" lang="en-US"/>
              <a:t>forward</a:t>
            </a:r>
            <a:r>
              <a:rPr lang="en-US"/>
              <a:t> through the network.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900"/>
              <a:buNone/>
            </a:pPr>
            <a:r>
              <a:rPr lang="en-US"/>
              <a:t>This ends our section on forward propagation… now what?</a:t>
            </a:r>
            <a:endParaRPr/>
          </a:p>
        </p:txBody>
      </p:sp>
      <p:sp>
        <p:nvSpPr>
          <p:cNvPr id="326" name="Google Shape;326;p50"/>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1200"/>
              </a:spcBef>
              <a:spcAft>
                <a:spcPts val="300"/>
              </a:spcAft>
              <a:buSzPts val="1900"/>
              <a:buNone/>
            </a:pPr>
            <a:r>
              <a:rPr lang="en-US"/>
              <a:t>Onto backpropagation! We need a way to evaluate our models.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Towards Gradient Descent</a:t>
            </a:r>
            <a:endParaRPr/>
          </a:p>
        </p:txBody>
      </p:sp>
      <p:sp>
        <p:nvSpPr>
          <p:cNvPr id="332" name="Google Shape;332;p51"/>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Three fundamental steps to fitting a NN:</a:t>
            </a:r>
            <a:endParaRPr/>
          </a:p>
          <a:p>
            <a:pPr indent="-228600" lvl="1" marL="685800" rtl="0" algn="l">
              <a:lnSpc>
                <a:spcPct val="90000"/>
              </a:lnSpc>
              <a:spcBef>
                <a:spcPts val="500"/>
              </a:spcBef>
              <a:spcAft>
                <a:spcPts val="0"/>
              </a:spcAft>
              <a:buClr>
                <a:schemeClr val="dk1"/>
              </a:buClr>
              <a:buSzPts val="2400"/>
              <a:buChar char="◦"/>
            </a:pPr>
            <a:r>
              <a:rPr lang="en-US"/>
              <a:t>Predict (which we’ve covered a lot so far)</a:t>
            </a:r>
            <a:endParaRPr/>
          </a:p>
          <a:p>
            <a:pPr indent="-228600" lvl="1" marL="685800" rtl="0" algn="l">
              <a:lnSpc>
                <a:spcPct val="90000"/>
              </a:lnSpc>
              <a:spcBef>
                <a:spcPts val="500"/>
              </a:spcBef>
              <a:spcAft>
                <a:spcPts val="0"/>
              </a:spcAft>
              <a:buClr>
                <a:schemeClr val="dk1"/>
              </a:buClr>
              <a:buSzPts val="2400"/>
              <a:buChar char="◦"/>
            </a:pPr>
            <a:r>
              <a:rPr lang="en-US"/>
              <a:t>Compare (what was error between actual and predicted)</a:t>
            </a:r>
            <a:endParaRPr/>
          </a:p>
          <a:p>
            <a:pPr indent="-228600" lvl="1" marL="685800" rtl="0" algn="l">
              <a:lnSpc>
                <a:spcPct val="90000"/>
              </a:lnSpc>
              <a:spcBef>
                <a:spcPts val="500"/>
              </a:spcBef>
              <a:spcAft>
                <a:spcPts val="400"/>
              </a:spcAft>
              <a:buClr>
                <a:schemeClr val="dk1"/>
              </a:buClr>
              <a:buSzPts val="2400"/>
              <a:buChar char="◦"/>
            </a:pPr>
            <a:r>
              <a:rPr lang="en-US"/>
              <a:t>Learn (update the weights to make a more accurate prediction)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2"/>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Compare</a:t>
            </a:r>
            <a:endParaRPr/>
          </a:p>
        </p:txBody>
      </p:sp>
      <p:sp>
        <p:nvSpPr>
          <p:cNvPr id="338" name="Google Shape;338;p52"/>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A measurement of how much our prediction “missed”.</a:t>
            </a:r>
            <a:endParaRPr/>
          </a:p>
          <a:p>
            <a:pPr indent="-228600" lvl="0" marL="228600" rtl="0" algn="l">
              <a:lnSpc>
                <a:spcPct val="90000"/>
              </a:lnSpc>
              <a:spcBef>
                <a:spcPts val="1000"/>
              </a:spcBef>
              <a:spcAft>
                <a:spcPts val="0"/>
              </a:spcAft>
              <a:buClr>
                <a:schemeClr val="dk1"/>
              </a:buClr>
              <a:buSzPts val="2800"/>
              <a:buChar char="●"/>
            </a:pPr>
            <a:r>
              <a:rPr lang="en-US"/>
              <a:t>Once we've made a prediction, the next step to learn is to evaluate how well we did. </a:t>
            </a:r>
            <a:endParaRPr/>
          </a:p>
          <a:p>
            <a:pPr indent="-228600" lvl="0" marL="228600" rtl="0" algn="l">
              <a:lnSpc>
                <a:spcPct val="90000"/>
              </a:lnSpc>
              <a:spcBef>
                <a:spcPts val="1000"/>
              </a:spcBef>
              <a:spcAft>
                <a:spcPts val="300"/>
              </a:spcAft>
              <a:buClr>
                <a:schemeClr val="dk1"/>
              </a:buClr>
              <a:buSzPts val="2800"/>
              <a:buChar char="●"/>
            </a:pPr>
            <a:r>
              <a:rPr lang="en-US"/>
              <a:t>There are many properties of "measuring error" that you have likely been doing your whole life without realizing it. Perhaps you (or someone you know) amplifies bigger errors while ignoring very small ones.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NNs are blackbox methods</a:t>
            </a:r>
            <a:endParaRPr/>
          </a:p>
        </p:txBody>
      </p:sp>
      <p:pic>
        <p:nvPicPr>
          <p:cNvPr id="118" name="Google Shape;118;p17"/>
          <p:cNvPicPr preferRelativeResize="0"/>
          <p:nvPr/>
        </p:nvPicPr>
        <p:blipFill rotWithShape="1">
          <a:blip r:embed="rId3">
            <a:alphaModFix/>
          </a:blip>
          <a:srcRect b="0" l="0" r="0" t="0"/>
          <a:stretch/>
        </p:blipFill>
        <p:spPr>
          <a:xfrm>
            <a:off x="2054275" y="2020949"/>
            <a:ext cx="7801751" cy="4201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Learn</a:t>
            </a:r>
            <a:endParaRPr/>
          </a:p>
        </p:txBody>
      </p:sp>
      <p:sp>
        <p:nvSpPr>
          <p:cNvPr id="344" name="Google Shape;344;p53"/>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"Learning" takes our error and tells each weight how it can change to reduce it.</a:t>
            </a:r>
            <a:endParaRPr/>
          </a:p>
          <a:p>
            <a:pPr indent="-228600" lvl="0" marL="228600" rtl="0" algn="l">
              <a:lnSpc>
                <a:spcPct val="90000"/>
              </a:lnSpc>
              <a:spcBef>
                <a:spcPts val="1000"/>
              </a:spcBef>
              <a:spcAft>
                <a:spcPts val="300"/>
              </a:spcAft>
              <a:buClr>
                <a:schemeClr val="dk1"/>
              </a:buClr>
              <a:buSzPts val="2800"/>
              <a:buChar char="●"/>
            </a:pPr>
            <a:r>
              <a:rPr lang="en-US"/>
              <a:t>Learning is all about "</a:t>
            </a:r>
            <a:r>
              <a:rPr b="1" lang="en-US"/>
              <a:t>error attribution</a:t>
            </a:r>
            <a:r>
              <a:rPr lang="en-US"/>
              <a:t>", or the art of figuring out how each weight played its part in creating error. It's the "blame game" of neural networks – more officially, it’s called “</a:t>
            </a:r>
            <a:r>
              <a:rPr b="1" lang="en-US"/>
              <a:t>gradient descent</a:t>
            </a:r>
            <a:r>
              <a:rPr lang="en-US"/>
              <a:t>”. At the end of the day, it's going to result in computing a number for each of our weights. That number will represent how that weight should be higher or lower in order to reduce the error. Then we will move the weight according to that number, and we'll be done.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4"/>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So, does our network make good predictions?</a:t>
            </a:r>
            <a:endParaRPr/>
          </a:p>
        </p:txBody>
      </p:sp>
      <p:pic>
        <p:nvPicPr>
          <p:cNvPr id="350" name="Google Shape;350;p54"/>
          <p:cNvPicPr preferRelativeResize="0"/>
          <p:nvPr/>
        </p:nvPicPr>
        <p:blipFill rotWithShape="1">
          <a:blip r:embed="rId3">
            <a:alphaModFix/>
          </a:blip>
          <a:srcRect b="0" l="0" r="0" t="0"/>
          <a:stretch/>
        </p:blipFill>
        <p:spPr>
          <a:xfrm>
            <a:off x="1038225" y="1814853"/>
            <a:ext cx="10115550" cy="4391025"/>
          </a:xfrm>
          <a:prstGeom prst="rect">
            <a:avLst/>
          </a:prstGeom>
          <a:noFill/>
          <a:ln>
            <a:noFill/>
          </a:ln>
        </p:spPr>
      </p:pic>
      <p:sp>
        <p:nvSpPr>
          <p:cNvPr id="351" name="Google Shape;351;p54"/>
          <p:cNvSpPr txBox="1"/>
          <p:nvPr/>
        </p:nvSpPr>
        <p:spPr>
          <a:xfrm>
            <a:off x="4335675" y="3781300"/>
            <a:ext cx="654600" cy="24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0.25</a:t>
            </a:r>
            <a:endParaRPr b="1" i="0" sz="1400" u="none" cap="none" strike="noStrike">
              <a:solidFill>
                <a:srgbClr val="000000"/>
              </a:solidFill>
              <a:latin typeface="Calibri"/>
              <a:ea typeface="Calibri"/>
              <a:cs typeface="Calibri"/>
              <a:sym typeface="Calibri"/>
            </a:endParaRPr>
          </a:p>
        </p:txBody>
      </p:sp>
      <p:sp>
        <p:nvSpPr>
          <p:cNvPr id="352" name="Google Shape;352;p54"/>
          <p:cNvSpPr txBox="1"/>
          <p:nvPr/>
        </p:nvSpPr>
        <p:spPr>
          <a:xfrm>
            <a:off x="10436900" y="0"/>
            <a:ext cx="1695600" cy="62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Typo in the book!!!</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p.46</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ERROR IS SQUARED ERROR!!!</a:t>
            </a:r>
            <a:endParaRPr b="0" i="0" sz="1400" u="none" cap="none" strike="noStrike">
              <a:solidFill>
                <a:srgbClr val="000000"/>
              </a:solidFill>
              <a:latin typeface="Calibri"/>
              <a:ea typeface="Calibri"/>
              <a:cs typeface="Calibri"/>
              <a:sym typeface="Calibri"/>
            </a:endParaRPr>
          </a:p>
        </p:txBody>
      </p:sp>
      <p:sp>
        <p:nvSpPr>
          <p:cNvPr id="353" name="Google Shape;353;p54"/>
          <p:cNvSpPr txBox="1"/>
          <p:nvPr/>
        </p:nvSpPr>
        <p:spPr>
          <a:xfrm>
            <a:off x="5242725" y="3781300"/>
            <a:ext cx="654600" cy="24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0.55</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Key concepts</a:t>
            </a:r>
            <a:endParaRPr/>
          </a:p>
        </p:txBody>
      </p:sp>
      <p:pic>
        <p:nvPicPr>
          <p:cNvPr id="359" name="Google Shape;359;p55"/>
          <p:cNvPicPr preferRelativeResize="0"/>
          <p:nvPr/>
        </p:nvPicPr>
        <p:blipFill rotWithShape="1">
          <a:blip r:embed="rId3">
            <a:alphaModFix/>
          </a:blip>
          <a:srcRect b="0" l="0" r="0" t="0"/>
          <a:stretch/>
        </p:blipFill>
        <p:spPr>
          <a:xfrm>
            <a:off x="2550850" y="1412003"/>
            <a:ext cx="7606455" cy="48157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6"/>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Why measure error?</a:t>
            </a:r>
            <a:endParaRPr/>
          </a:p>
        </p:txBody>
      </p:sp>
      <p:sp>
        <p:nvSpPr>
          <p:cNvPr id="365" name="Google Shape;365;p56"/>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The goal of training our neural network is to make correct predictions. Measuring error simplifies this challenge. It’s the signal we will use to update the weights.</a:t>
            </a:r>
            <a:endParaRPr/>
          </a:p>
          <a:p>
            <a:pPr indent="-50800" lvl="0" marL="228600" rtl="0" algn="l">
              <a:lnSpc>
                <a:spcPct val="90000"/>
              </a:lnSpc>
              <a:spcBef>
                <a:spcPts val="1000"/>
              </a:spcBef>
              <a:spcAft>
                <a:spcPts val="300"/>
              </a:spcAft>
              <a:buClr>
                <a:schemeClr val="dk1"/>
              </a:buClr>
              <a:buSzPts val="2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7"/>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Hot and cold learning</a:t>
            </a:r>
            <a:endParaRPr/>
          </a:p>
        </p:txBody>
      </p:sp>
      <p:sp>
        <p:nvSpPr>
          <p:cNvPr id="371" name="Google Shape;371;p57"/>
          <p:cNvSpPr txBox="1"/>
          <p:nvPr>
            <p:ph idx="1" type="body"/>
          </p:nvPr>
        </p:nvSpPr>
        <p:spPr>
          <a:xfrm>
            <a:off x="936875" y="2108200"/>
            <a:ext cx="102189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To demonstrate how error is a signal to learn on, let’s look at a manual example (similar to raising or lowering the temperature.)</a:t>
            </a:r>
            <a:endParaRPr/>
          </a:p>
          <a:p>
            <a:pPr indent="-228600" lvl="0" marL="228600" rtl="0" algn="l">
              <a:lnSpc>
                <a:spcPct val="90000"/>
              </a:lnSpc>
              <a:spcBef>
                <a:spcPts val="1000"/>
              </a:spcBef>
              <a:spcAft>
                <a:spcPts val="300"/>
              </a:spcAft>
              <a:buClr>
                <a:schemeClr val="dk1"/>
              </a:buClr>
              <a:buSzPts val="2800"/>
              <a:buChar char=" "/>
            </a:pPr>
            <a:r>
              <a:rPr lang="en-US"/>
              <a:t>We wiggle our weights to see which direction reduces the error the most, moving our weights in that direction, and repeating until the error gets to 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8"/>
          <p:cNvSpPr/>
          <p:nvPr/>
        </p:nvSpPr>
        <p:spPr>
          <a:xfrm>
            <a:off x="5744470" y="788386"/>
            <a:ext cx="1419600" cy="339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77" name="Google Shape;377;p58"/>
          <p:cNvPicPr preferRelativeResize="0"/>
          <p:nvPr/>
        </p:nvPicPr>
        <p:blipFill rotWithShape="1">
          <a:blip r:embed="rId3">
            <a:alphaModFix/>
          </a:blip>
          <a:srcRect b="0" l="0" r="0" t="0"/>
          <a:stretch/>
        </p:blipFill>
        <p:spPr>
          <a:xfrm>
            <a:off x="1248575" y="0"/>
            <a:ext cx="8980919" cy="6553200"/>
          </a:xfrm>
          <a:prstGeom prst="rect">
            <a:avLst/>
          </a:prstGeom>
          <a:noFill/>
          <a:ln>
            <a:noFill/>
          </a:ln>
        </p:spPr>
      </p:pic>
      <p:sp>
        <p:nvSpPr>
          <p:cNvPr id="378" name="Google Shape;378;p58"/>
          <p:cNvSpPr/>
          <p:nvPr/>
        </p:nvSpPr>
        <p:spPr>
          <a:xfrm>
            <a:off x="5818050" y="777625"/>
            <a:ext cx="1346100" cy="393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9"/>
          <p:cNvPicPr preferRelativeResize="0"/>
          <p:nvPr/>
        </p:nvPicPr>
        <p:blipFill rotWithShape="1">
          <a:blip r:embed="rId3">
            <a:alphaModFix/>
          </a:blip>
          <a:srcRect b="0" l="0" r="0" t="0"/>
          <a:stretch/>
        </p:blipFill>
        <p:spPr>
          <a:xfrm>
            <a:off x="620825" y="77450"/>
            <a:ext cx="10410825" cy="6267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Now, evaluate and make tweaks.</a:t>
            </a:r>
            <a:endParaRPr/>
          </a:p>
        </p:txBody>
      </p:sp>
      <p:pic>
        <p:nvPicPr>
          <p:cNvPr id="389" name="Google Shape;389;p60"/>
          <p:cNvPicPr preferRelativeResize="0"/>
          <p:nvPr/>
        </p:nvPicPr>
        <p:blipFill rotWithShape="1">
          <a:blip r:embed="rId3">
            <a:alphaModFix/>
          </a:blip>
          <a:srcRect b="0" l="0" r="0" t="0"/>
          <a:stretch/>
        </p:blipFill>
        <p:spPr>
          <a:xfrm>
            <a:off x="852475" y="2320753"/>
            <a:ext cx="10487025" cy="2705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1"/>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Some thoughts on hot and cold learning…</a:t>
            </a:r>
            <a:endParaRPr/>
          </a:p>
        </p:txBody>
      </p:sp>
      <p:sp>
        <p:nvSpPr>
          <p:cNvPr id="395" name="Google Shape;395;p61"/>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Fortunately, this iteration got us pretty close to the correct answer all by itself (the new error is only 0.004). However, under normal circumstances, we would have to repeat this process many times in order to find the correct weights. </a:t>
            </a:r>
            <a:endParaRPr/>
          </a:p>
          <a:p>
            <a:pPr indent="-228600" lvl="0" marL="228600" rtl="0" algn="l">
              <a:lnSpc>
                <a:spcPct val="90000"/>
              </a:lnSpc>
              <a:spcBef>
                <a:spcPts val="1000"/>
              </a:spcBef>
              <a:spcAft>
                <a:spcPts val="0"/>
              </a:spcAft>
              <a:buClr>
                <a:schemeClr val="dk1"/>
              </a:buClr>
              <a:buSzPts val="2800"/>
              <a:buChar char=" "/>
            </a:pPr>
            <a:r>
              <a:rPr lang="en-US"/>
              <a:t>Some people even have to train their networks for weeks or months before they find a good enough weight configuration. </a:t>
            </a:r>
            <a:endParaRPr/>
          </a:p>
          <a:p>
            <a:pPr indent="-228600" lvl="0" marL="228600" rtl="0" algn="l">
              <a:lnSpc>
                <a:spcPct val="90000"/>
              </a:lnSpc>
              <a:spcBef>
                <a:spcPts val="1000"/>
              </a:spcBef>
              <a:spcAft>
                <a:spcPts val="300"/>
              </a:spcAft>
              <a:buClr>
                <a:schemeClr val="dk1"/>
              </a:buClr>
              <a:buSzPts val="2800"/>
              <a:buChar char=" "/>
            </a:pPr>
            <a:r>
              <a:rPr lang="en-US"/>
              <a:t>This reveals what learning in neural networks really is. </a:t>
            </a:r>
            <a:r>
              <a:rPr b="1" lang="en-US"/>
              <a:t>It's a search problem. </a:t>
            </a:r>
            <a:r>
              <a:rPr lang="en-US"/>
              <a:t>We are searching for the best possible configuration of weights so that our network's error falls to zero (and predicts perfectly).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2"/>
          <p:cNvSpPr txBox="1"/>
          <p:nvPr>
            <p:ph idx="4294967295" type="title"/>
          </p:nvPr>
        </p:nvSpPr>
        <p:spPr>
          <a:xfrm>
            <a:off x="900530" y="146078"/>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 code example with iterations</a:t>
            </a:r>
            <a:endParaRPr/>
          </a:p>
        </p:txBody>
      </p:sp>
      <p:pic>
        <p:nvPicPr>
          <p:cNvPr id="401" name="Google Shape;401;p62"/>
          <p:cNvPicPr preferRelativeResize="0"/>
          <p:nvPr/>
        </p:nvPicPr>
        <p:blipFill rotWithShape="1">
          <a:blip r:embed="rId3">
            <a:alphaModFix/>
          </a:blip>
          <a:srcRect b="0" l="0" r="0" t="0"/>
          <a:stretch/>
        </p:blipFill>
        <p:spPr>
          <a:xfrm>
            <a:off x="2597650" y="1421378"/>
            <a:ext cx="6865812" cy="48157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Single input, single output</a:t>
            </a:r>
            <a:endParaRPr/>
          </a:p>
        </p:txBody>
      </p:sp>
      <p:sp>
        <p:nvSpPr>
          <p:cNvPr id="124" name="Google Shape;124;p18"/>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t/>
            </a:r>
            <a:endParaRPr i="1"/>
          </a:p>
          <a:p>
            <a:pPr indent="0" lvl="0" marL="0" rtl="0" algn="l">
              <a:lnSpc>
                <a:spcPct val="90000"/>
              </a:lnSpc>
              <a:spcBef>
                <a:spcPts val="1000"/>
              </a:spcBef>
              <a:spcAft>
                <a:spcPts val="0"/>
              </a:spcAft>
              <a:buClr>
                <a:schemeClr val="dk1"/>
              </a:buClr>
              <a:buSzPts val="2800"/>
              <a:buNone/>
            </a:pPr>
            <a:r>
              <a:t/>
            </a:r>
            <a:endParaRPr i="1"/>
          </a:p>
          <a:p>
            <a:pPr indent="0" lvl="0" marL="0" rtl="0" algn="l">
              <a:lnSpc>
                <a:spcPct val="90000"/>
              </a:lnSpc>
              <a:spcBef>
                <a:spcPts val="1000"/>
              </a:spcBef>
              <a:spcAft>
                <a:spcPts val="300"/>
              </a:spcAft>
              <a:buClr>
                <a:schemeClr val="dk1"/>
              </a:buClr>
              <a:buSzPts val="2800"/>
              <a:buNone/>
            </a:pPr>
            <a:r>
              <a:rPr i="1" lang="en-US"/>
              <a:t>This is the simplest model possible… note that there isn’t any updating in any of the immediate examples… just feed-forward network.</a:t>
            </a:r>
            <a:endParaRPr i="1"/>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3"/>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Output</a:t>
            </a:r>
            <a:endParaRPr/>
          </a:p>
        </p:txBody>
      </p:sp>
      <p:sp>
        <p:nvSpPr>
          <p:cNvPr id="407" name="Google Shape;407;p63"/>
          <p:cNvSpPr txBox="1"/>
          <p:nvPr/>
        </p:nvSpPr>
        <p:spPr>
          <a:xfrm>
            <a:off x="689811" y="3850105"/>
            <a:ext cx="10663989" cy="26776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Some problems: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Calibri"/>
              <a:buAutoNum type="arabicParenR"/>
            </a:pPr>
            <a:r>
              <a:rPr b="0" i="0" lang="en-US" sz="2400" u="none" cap="none" strike="noStrike">
                <a:solidFill>
                  <a:schemeClr val="dk1"/>
                </a:solidFill>
                <a:latin typeface="Calibri"/>
                <a:ea typeface="Calibri"/>
                <a:cs typeface="Calibri"/>
                <a:sym typeface="Calibri"/>
              </a:rPr>
              <a:t>This is clearly inefficient. Specified exactly 1101 times to iterate over (why?)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Calibri"/>
              <a:buAutoNum type="arabicParenR"/>
            </a:pPr>
            <a:r>
              <a:rPr b="0" i="0" lang="en-US" sz="2400" u="none" cap="none" strike="noStrike">
                <a:solidFill>
                  <a:schemeClr val="dk1"/>
                </a:solidFill>
                <a:latin typeface="Calibri"/>
                <a:ea typeface="Calibri"/>
                <a:cs typeface="Calibri"/>
                <a:sym typeface="Calibri"/>
              </a:rPr>
              <a:t>Sometimes, it’s impossible to predict the exact goal prediction. We may iterate indefinitely without some stopping criteria!</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chemeClr val="dk1"/>
              </a:buClr>
              <a:buSzPts val="2400"/>
              <a:buFont typeface="Arial"/>
              <a:buChar char="•"/>
            </a:pPr>
            <a:r>
              <a:rPr b="1" i="1" lang="en-US" sz="2400" u="none" cap="none" strike="noStrike">
                <a:solidFill>
                  <a:schemeClr val="dk1"/>
                </a:solidFill>
                <a:latin typeface="Calibri"/>
                <a:ea typeface="Calibri"/>
                <a:cs typeface="Calibri"/>
                <a:sym typeface="Calibri"/>
              </a:rPr>
              <a:t>The real problem here is that even though we know the correct direction to move our weight, we don't know the correct amount.</a:t>
            </a:r>
            <a:r>
              <a:rPr b="0" i="0" lang="en-US" sz="2400" u="none" cap="none" strike="noStrike">
                <a:solidFill>
                  <a:schemeClr val="dk1"/>
                </a:solidFill>
                <a:latin typeface="Calibri"/>
                <a:ea typeface="Calibri"/>
                <a:cs typeface="Calibri"/>
                <a:sym typeface="Calibri"/>
              </a:rPr>
              <a:t> Since we don't know the correct amount, we just pick a fixed one at random (step_amount).</a:t>
            </a:r>
            <a:endParaRPr b="0" i="0" sz="2400" u="none" cap="none" strike="noStrike">
              <a:solidFill>
                <a:schemeClr val="dk1"/>
              </a:solidFill>
              <a:latin typeface="Calibri"/>
              <a:ea typeface="Calibri"/>
              <a:cs typeface="Calibri"/>
              <a:sym typeface="Calibri"/>
            </a:endParaRPr>
          </a:p>
        </p:txBody>
      </p:sp>
      <p:pic>
        <p:nvPicPr>
          <p:cNvPr id="408" name="Google Shape;408;p63"/>
          <p:cNvPicPr preferRelativeResize="0"/>
          <p:nvPr/>
        </p:nvPicPr>
        <p:blipFill rotWithShape="1">
          <a:blip r:embed="rId3">
            <a:alphaModFix/>
          </a:blip>
          <a:srcRect b="0" l="0" r="0" t="0"/>
          <a:stretch/>
        </p:blipFill>
        <p:spPr>
          <a:xfrm>
            <a:off x="1559125" y="2042203"/>
            <a:ext cx="8925328" cy="180790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Error: Direction and Amount</a:t>
            </a:r>
            <a:endParaRPr/>
          </a:p>
        </p:txBody>
      </p:sp>
      <p:sp>
        <p:nvSpPr>
          <p:cNvPr id="414" name="Google Shape;414;p64"/>
          <p:cNvSpPr txBox="1"/>
          <p:nvPr>
            <p:ph idx="1" type="body"/>
          </p:nvPr>
        </p:nvSpPr>
        <p:spPr>
          <a:xfrm>
            <a:off x="1097280" y="1939576"/>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300"/>
              </a:spcAft>
              <a:buClr>
                <a:schemeClr val="dk1"/>
              </a:buClr>
              <a:buSzPts val="2800"/>
              <a:buChar char=" "/>
            </a:pPr>
            <a:r>
              <a:rPr lang="en-US"/>
              <a:t>THIS IS GRADIENT DESCENT!</a:t>
            </a:r>
            <a:endParaRPr/>
          </a:p>
        </p:txBody>
      </p:sp>
      <p:pic>
        <p:nvPicPr>
          <p:cNvPr id="415" name="Google Shape;415;p64"/>
          <p:cNvPicPr preferRelativeResize="0"/>
          <p:nvPr/>
        </p:nvPicPr>
        <p:blipFill rotWithShape="1">
          <a:blip r:embed="rId3">
            <a:alphaModFix/>
          </a:blip>
          <a:srcRect b="0" l="0" r="0" t="0"/>
          <a:stretch/>
        </p:blipFill>
        <p:spPr>
          <a:xfrm>
            <a:off x="982325" y="1395025"/>
            <a:ext cx="10077450" cy="4686300"/>
          </a:xfrm>
          <a:prstGeom prst="rect">
            <a:avLst/>
          </a:prstGeom>
          <a:noFill/>
          <a:ln>
            <a:noFill/>
          </a:ln>
        </p:spPr>
      </p:pic>
      <p:sp>
        <p:nvSpPr>
          <p:cNvPr id="416" name="Google Shape;416;p64"/>
          <p:cNvSpPr txBox="1"/>
          <p:nvPr/>
        </p:nvSpPr>
        <p:spPr>
          <a:xfrm>
            <a:off x="10159650" y="0"/>
            <a:ext cx="2032500" cy="6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Typo in the book!</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We can workout by hand</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 56</a:t>
            </a:r>
            <a:endParaRPr b="0" i="0" sz="1400" u="none" cap="none" strike="noStrike">
              <a:solidFill>
                <a:srgbClr val="000000"/>
              </a:solidFill>
              <a:latin typeface="Calibri"/>
              <a:ea typeface="Calibri"/>
              <a:cs typeface="Calibri"/>
              <a:sym typeface="Calibri"/>
            </a:endParaRPr>
          </a:p>
        </p:txBody>
      </p:sp>
      <p:sp>
        <p:nvSpPr>
          <p:cNvPr id="417" name="Google Shape;417;p64"/>
          <p:cNvSpPr txBox="1"/>
          <p:nvPr/>
        </p:nvSpPr>
        <p:spPr>
          <a:xfrm>
            <a:off x="7839075" y="3297675"/>
            <a:ext cx="528300" cy="345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0.25</a:t>
            </a:r>
            <a:endParaRPr b="1" i="0" sz="1400" u="none" cap="none" strike="noStrike">
              <a:solidFill>
                <a:srgbClr val="000000"/>
              </a:solidFill>
              <a:latin typeface="Calibri"/>
              <a:ea typeface="Calibri"/>
              <a:cs typeface="Calibri"/>
              <a:sym typeface="Calibri"/>
            </a:endParaRPr>
          </a:p>
        </p:txBody>
      </p:sp>
      <p:sp>
        <p:nvSpPr>
          <p:cNvPr id="418" name="Google Shape;418;p64"/>
          <p:cNvSpPr txBox="1"/>
          <p:nvPr/>
        </p:nvSpPr>
        <p:spPr>
          <a:xfrm>
            <a:off x="8727300" y="3297675"/>
            <a:ext cx="687000" cy="345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0.3025</a:t>
            </a:r>
            <a:endParaRPr b="1" i="0" sz="1400" u="none" cap="none" strike="noStrike">
              <a:solidFill>
                <a:srgbClr val="000000"/>
              </a:solidFill>
              <a:latin typeface="Calibri"/>
              <a:ea typeface="Calibri"/>
              <a:cs typeface="Calibri"/>
              <a:sym typeface="Calibri"/>
            </a:endParaRPr>
          </a:p>
        </p:txBody>
      </p:sp>
      <p:sp>
        <p:nvSpPr>
          <p:cNvPr id="419" name="Google Shape;419;p64"/>
          <p:cNvSpPr txBox="1"/>
          <p:nvPr/>
        </p:nvSpPr>
        <p:spPr>
          <a:xfrm>
            <a:off x="6559100" y="2827500"/>
            <a:ext cx="687000" cy="345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-0.275</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5"/>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Key concepts</a:t>
            </a:r>
            <a:endParaRPr/>
          </a:p>
        </p:txBody>
      </p:sp>
      <p:pic>
        <p:nvPicPr>
          <p:cNvPr id="425" name="Google Shape;425;p65"/>
          <p:cNvPicPr preferRelativeResize="0"/>
          <p:nvPr/>
        </p:nvPicPr>
        <p:blipFill rotWithShape="1">
          <a:blip r:embed="rId3">
            <a:alphaModFix/>
          </a:blip>
          <a:srcRect b="0" l="0" r="0" t="0"/>
          <a:stretch/>
        </p:blipFill>
        <p:spPr>
          <a:xfrm>
            <a:off x="1556463" y="1421353"/>
            <a:ext cx="9140015" cy="481579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6"/>
          <p:cNvSpPr txBox="1"/>
          <p:nvPr>
            <p:ph idx="4294967295" type="title"/>
          </p:nvPr>
        </p:nvSpPr>
        <p:spPr>
          <a:xfrm>
            <a:off x="1066805" y="-144372"/>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4800"/>
              <a:buNone/>
            </a:pPr>
            <a:r>
              <a:rPr lang="en-US"/>
              <a:t>Key Concepts</a:t>
            </a:r>
            <a:endParaRPr/>
          </a:p>
        </p:txBody>
      </p:sp>
      <p:pic>
        <p:nvPicPr>
          <p:cNvPr id="431" name="Google Shape;431;p66"/>
          <p:cNvPicPr preferRelativeResize="0"/>
          <p:nvPr/>
        </p:nvPicPr>
        <p:blipFill rotWithShape="1">
          <a:blip r:embed="rId3">
            <a:alphaModFix/>
          </a:blip>
          <a:srcRect b="0" l="0" r="0" t="0"/>
          <a:stretch/>
        </p:blipFill>
        <p:spPr>
          <a:xfrm>
            <a:off x="2663275" y="1381378"/>
            <a:ext cx="6563175" cy="481579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7"/>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One iteration of gradient descent</a:t>
            </a:r>
            <a:endParaRPr/>
          </a:p>
        </p:txBody>
      </p:sp>
      <p:pic>
        <p:nvPicPr>
          <p:cNvPr id="437" name="Google Shape;437;p67"/>
          <p:cNvPicPr preferRelativeResize="0"/>
          <p:nvPr/>
        </p:nvPicPr>
        <p:blipFill rotWithShape="1">
          <a:blip r:embed="rId3">
            <a:alphaModFix/>
          </a:blip>
          <a:srcRect b="0" l="0" r="0" t="0"/>
          <a:stretch/>
        </p:blipFill>
        <p:spPr>
          <a:xfrm>
            <a:off x="2495650" y="1430753"/>
            <a:ext cx="7200701" cy="481579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8"/>
          <p:cNvSpPr txBox="1"/>
          <p:nvPr/>
        </p:nvSpPr>
        <p:spPr>
          <a:xfrm>
            <a:off x="2759243" y="6031832"/>
            <a:ext cx="634705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Delta can be thought of as “pure error.” It is direction and amount.</a:t>
            </a:r>
            <a:endParaRPr b="0" i="0" sz="1800" u="none" cap="none" strike="noStrike">
              <a:solidFill>
                <a:schemeClr val="dk1"/>
              </a:solidFill>
              <a:latin typeface="Calibri"/>
              <a:ea typeface="Calibri"/>
              <a:cs typeface="Calibri"/>
              <a:sym typeface="Calibri"/>
            </a:endParaRPr>
          </a:p>
        </p:txBody>
      </p:sp>
      <p:pic>
        <p:nvPicPr>
          <p:cNvPr id="443" name="Google Shape;443;p68"/>
          <p:cNvPicPr preferRelativeResize="0"/>
          <p:nvPr/>
        </p:nvPicPr>
        <p:blipFill rotWithShape="1">
          <a:blip r:embed="rId3">
            <a:alphaModFix/>
          </a:blip>
          <a:srcRect b="0" l="0" r="0" t="0"/>
          <a:stretch/>
        </p:blipFill>
        <p:spPr>
          <a:xfrm>
            <a:off x="881063" y="1576475"/>
            <a:ext cx="10429875" cy="3505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9"/>
          <p:cNvPicPr preferRelativeResize="0"/>
          <p:nvPr/>
        </p:nvPicPr>
        <p:blipFill rotWithShape="1">
          <a:blip r:embed="rId3">
            <a:alphaModFix/>
          </a:blip>
          <a:srcRect b="0" l="0" r="0" t="0"/>
          <a:stretch/>
        </p:blipFill>
        <p:spPr>
          <a:xfrm>
            <a:off x="881063" y="1642050"/>
            <a:ext cx="10429875" cy="3381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70"/>
          <p:cNvPicPr preferRelativeResize="0"/>
          <p:nvPr/>
        </p:nvPicPr>
        <p:blipFill rotWithShape="1">
          <a:blip r:embed="rId3">
            <a:alphaModFix/>
          </a:blip>
          <a:srcRect b="0" l="0" r="0" t="0"/>
          <a:stretch/>
        </p:blipFill>
        <p:spPr>
          <a:xfrm>
            <a:off x="866775" y="1126750"/>
            <a:ext cx="10458450" cy="4362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71"/>
          <p:cNvPicPr preferRelativeResize="0"/>
          <p:nvPr/>
        </p:nvPicPr>
        <p:blipFill rotWithShape="1">
          <a:blip r:embed="rId3">
            <a:alphaModFix/>
          </a:blip>
          <a:srcRect b="0" l="0" r="0" t="0"/>
          <a:stretch/>
        </p:blipFill>
        <p:spPr>
          <a:xfrm>
            <a:off x="998000" y="58700"/>
            <a:ext cx="10196000" cy="5103525"/>
          </a:xfrm>
          <a:prstGeom prst="rect">
            <a:avLst/>
          </a:prstGeom>
          <a:noFill/>
          <a:ln>
            <a:noFill/>
          </a:ln>
        </p:spPr>
      </p:pic>
      <p:pic>
        <p:nvPicPr>
          <p:cNvPr id="459" name="Google Shape;459;p71"/>
          <p:cNvPicPr preferRelativeResize="0"/>
          <p:nvPr/>
        </p:nvPicPr>
        <p:blipFill rotWithShape="1">
          <a:blip r:embed="rId4">
            <a:alphaModFix/>
          </a:blip>
          <a:srcRect b="0" l="0" r="0" t="0"/>
          <a:stretch/>
        </p:blipFill>
        <p:spPr>
          <a:xfrm>
            <a:off x="1486275" y="5352100"/>
            <a:ext cx="9219453" cy="1390975"/>
          </a:xfrm>
          <a:prstGeom prst="rect">
            <a:avLst/>
          </a:prstGeom>
          <a:noFill/>
          <a:ln>
            <a:noFill/>
          </a:ln>
        </p:spPr>
      </p:pic>
      <p:sp>
        <p:nvSpPr>
          <p:cNvPr id="460" name="Google Shape;460;p71"/>
          <p:cNvSpPr txBox="1"/>
          <p:nvPr/>
        </p:nvSpPr>
        <p:spPr>
          <a:xfrm>
            <a:off x="481100" y="3924250"/>
            <a:ext cx="1103700" cy="63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sng" cap="none" strike="noStrike">
                <a:solidFill>
                  <a:srgbClr val="FF0000"/>
                </a:solidFill>
                <a:latin typeface="Calibri"/>
                <a:ea typeface="Calibri"/>
                <a:cs typeface="Calibri"/>
                <a:sym typeface="Calibri"/>
              </a:rPr>
              <a:t>Memorize this!</a:t>
            </a:r>
            <a:endParaRPr b="1" i="0" sz="1400" u="sng" cap="none" strike="noStrike">
              <a:solidFill>
                <a:srgbClr val="FF0000"/>
              </a:solidFill>
              <a:latin typeface="Calibri"/>
              <a:ea typeface="Calibri"/>
              <a:cs typeface="Calibri"/>
              <a:sym typeface="Calibri"/>
            </a:endParaRPr>
          </a:p>
        </p:txBody>
      </p:sp>
      <p:sp>
        <p:nvSpPr>
          <p:cNvPr id="461" name="Google Shape;461;p71"/>
          <p:cNvSpPr/>
          <p:nvPr/>
        </p:nvSpPr>
        <p:spPr>
          <a:xfrm>
            <a:off x="1669675" y="3577000"/>
            <a:ext cx="6320400" cy="1141500"/>
          </a:xfrm>
          <a:prstGeom prst="bracePai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462" name="Google Shape;462;p71"/>
          <p:cNvSpPr txBox="1"/>
          <p:nvPr/>
        </p:nvSpPr>
        <p:spPr>
          <a:xfrm>
            <a:off x="448550" y="4558150"/>
            <a:ext cx="1841400" cy="11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600">
                <a:latin typeface="Calibri"/>
                <a:ea typeface="Calibri"/>
                <a:cs typeface="Calibri"/>
                <a:sym typeface="Calibri"/>
              </a:rPr>
              <a:t>PEDW</a:t>
            </a:r>
            <a:endParaRPr i="1" sz="2600">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ph idx="4294967295" type="title"/>
          </p:nvPr>
        </p:nvSpPr>
        <p:spPr>
          <a:xfrm>
            <a:off x="626480" y="-191222"/>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Why do we need negative reversal?</a:t>
            </a:r>
            <a:endParaRPr/>
          </a:p>
        </p:txBody>
      </p:sp>
      <p:sp>
        <p:nvSpPr>
          <p:cNvPr id="468" name="Google Shape;468;p72"/>
          <p:cNvSpPr/>
          <p:nvPr/>
        </p:nvSpPr>
        <p:spPr>
          <a:xfrm>
            <a:off x="5841900" y="1521900"/>
            <a:ext cx="5962800" cy="51768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This graph represents every value of error for every weight according to the relationship in the formula above. Notice it makes a nice bowl shape. The black "dot" is at the point of BOTH our current weight and error. The dotted "circle" is where we want to be (error == 0).</a:t>
            </a:r>
            <a:endParaRPr b="0" i="0" sz="2400" u="none" cap="none" strike="noStrike">
              <a:solidFill>
                <a:schemeClr val="dk1"/>
              </a:solidFill>
              <a:latin typeface="Calibri"/>
              <a:ea typeface="Calibri"/>
              <a:cs typeface="Calibri"/>
              <a:sym typeface="Calibri"/>
            </a:endParaRPr>
          </a:p>
          <a:p>
            <a:pPr indent="-381000" lvl="0" marL="457200" marR="0" rtl="0" algn="l">
              <a:lnSpc>
                <a:spcPct val="100000"/>
              </a:lnSpc>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The slope points to the bottom of the bowl (lowest error) no matter where you are in the bowl. You can use this slope to help the neural network reduce the error.</a:t>
            </a:r>
            <a:endParaRPr b="0" i="0" sz="2400" u="none" cap="none" strike="noStrike">
              <a:solidFill>
                <a:schemeClr val="dk1"/>
              </a:solidFill>
              <a:latin typeface="Calibri"/>
              <a:ea typeface="Calibri"/>
              <a:cs typeface="Calibri"/>
              <a:sym typeface="Calibri"/>
            </a:endParaRPr>
          </a:p>
        </p:txBody>
      </p:sp>
      <p:pic>
        <p:nvPicPr>
          <p:cNvPr id="469" name="Google Shape;469;p72"/>
          <p:cNvPicPr preferRelativeResize="0"/>
          <p:nvPr/>
        </p:nvPicPr>
        <p:blipFill rotWithShape="1">
          <a:blip r:embed="rId3">
            <a:alphaModFix/>
          </a:blip>
          <a:srcRect b="0" l="0" r="0" t="0"/>
          <a:stretch/>
        </p:blipFill>
        <p:spPr>
          <a:xfrm>
            <a:off x="826975" y="1259578"/>
            <a:ext cx="4886325" cy="476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9"/>
          <p:cNvPicPr preferRelativeResize="0"/>
          <p:nvPr/>
        </p:nvPicPr>
        <p:blipFill rotWithShape="1">
          <a:blip r:embed="rId3">
            <a:alphaModFix/>
          </a:blip>
          <a:srcRect b="0" l="0" r="0" t="0"/>
          <a:stretch/>
        </p:blipFill>
        <p:spPr>
          <a:xfrm>
            <a:off x="1436012" y="0"/>
            <a:ext cx="9319976" cy="63942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3"/>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Let’s watch some steps of learning</a:t>
            </a:r>
            <a:endParaRPr/>
          </a:p>
        </p:txBody>
      </p:sp>
      <p:pic>
        <p:nvPicPr>
          <p:cNvPr id="475" name="Google Shape;475;p73"/>
          <p:cNvPicPr preferRelativeResize="0"/>
          <p:nvPr/>
        </p:nvPicPr>
        <p:blipFill rotWithShape="1">
          <a:blip r:embed="rId3">
            <a:alphaModFix/>
          </a:blip>
          <a:srcRect b="0" l="0" r="0" t="0"/>
          <a:stretch/>
        </p:blipFill>
        <p:spPr>
          <a:xfrm>
            <a:off x="930000" y="2217728"/>
            <a:ext cx="10106025" cy="3219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4"/>
          <p:cNvSpPr txBox="1"/>
          <p:nvPr/>
        </p:nvSpPr>
        <p:spPr>
          <a:xfrm>
            <a:off x="7754699" y="0"/>
            <a:ext cx="44373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WEIGHT DELTA IS THE SLOPE!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SWITCH THE DIRECTION!</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weightdelta = delta*input</a:t>
            </a:r>
            <a:endParaRPr b="1" i="0" sz="2400" u="none" cap="none" strike="noStrike">
              <a:solidFill>
                <a:schemeClr val="dk1"/>
              </a:solidFill>
              <a:latin typeface="Calibri"/>
              <a:ea typeface="Calibri"/>
              <a:cs typeface="Calibri"/>
              <a:sym typeface="Calibri"/>
            </a:endParaRPr>
          </a:p>
        </p:txBody>
      </p:sp>
      <p:pic>
        <p:nvPicPr>
          <p:cNvPr id="481" name="Google Shape;481;p74"/>
          <p:cNvPicPr preferRelativeResize="0"/>
          <p:nvPr/>
        </p:nvPicPr>
        <p:blipFill rotWithShape="1">
          <a:blip r:embed="rId3">
            <a:alphaModFix/>
          </a:blip>
          <a:srcRect b="0" l="0" r="0" t="0"/>
          <a:stretch/>
        </p:blipFill>
        <p:spPr>
          <a:xfrm>
            <a:off x="695800" y="1177071"/>
            <a:ext cx="10487025" cy="50006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5"/>
          <p:cNvSpPr txBox="1"/>
          <p:nvPr/>
        </p:nvSpPr>
        <p:spPr>
          <a:xfrm>
            <a:off x="7307699" y="184325"/>
            <a:ext cx="44373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WEIGHT DELTA IS THE SLOPE!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SWITCH THE DIRECTION!</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weightdelta = delta*input</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p:txBody>
      </p:sp>
      <p:pic>
        <p:nvPicPr>
          <p:cNvPr id="487" name="Google Shape;487;p75"/>
          <p:cNvPicPr preferRelativeResize="0"/>
          <p:nvPr/>
        </p:nvPicPr>
        <p:blipFill rotWithShape="1">
          <a:blip r:embed="rId3">
            <a:alphaModFix/>
          </a:blip>
          <a:srcRect b="0" l="0" r="0" t="0"/>
          <a:stretch/>
        </p:blipFill>
        <p:spPr>
          <a:xfrm>
            <a:off x="705150" y="1657350"/>
            <a:ext cx="10477500" cy="3543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6"/>
          <p:cNvSpPr txBox="1"/>
          <p:nvPr/>
        </p:nvSpPr>
        <p:spPr>
          <a:xfrm>
            <a:off x="7466974" y="184325"/>
            <a:ext cx="42780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WEIGHT DELTA IS THE SLOPE!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SWITCH THE DIRECTION!</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weightdelta = delta*input</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p:txBody>
      </p:sp>
      <p:pic>
        <p:nvPicPr>
          <p:cNvPr id="493" name="Google Shape;493;p76"/>
          <p:cNvPicPr preferRelativeResize="0"/>
          <p:nvPr/>
        </p:nvPicPr>
        <p:blipFill rotWithShape="1">
          <a:blip r:embed="rId3">
            <a:alphaModFix/>
          </a:blip>
          <a:srcRect b="0" l="0" r="0" t="0"/>
          <a:stretch/>
        </p:blipFill>
        <p:spPr>
          <a:xfrm>
            <a:off x="611475" y="1439425"/>
            <a:ext cx="10477500" cy="3848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7"/>
          <p:cNvSpPr txBox="1"/>
          <p:nvPr/>
        </p:nvSpPr>
        <p:spPr>
          <a:xfrm>
            <a:off x="7429499" y="168275"/>
            <a:ext cx="43155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WEIGHT DELTA IS THE SLOPE!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SWITCH THE DIRECTION!</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weightdelta = delta*input</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p:txBody>
      </p:sp>
      <p:pic>
        <p:nvPicPr>
          <p:cNvPr id="499" name="Google Shape;499;p77"/>
          <p:cNvPicPr preferRelativeResize="0"/>
          <p:nvPr/>
        </p:nvPicPr>
        <p:blipFill rotWithShape="1">
          <a:blip r:embed="rId3">
            <a:alphaModFix/>
          </a:blip>
          <a:srcRect b="0" l="0" r="0" t="0"/>
          <a:stretch/>
        </p:blipFill>
        <p:spPr>
          <a:xfrm>
            <a:off x="714525" y="1439679"/>
            <a:ext cx="10420350" cy="3810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78"/>
          <p:cNvPicPr preferRelativeResize="0"/>
          <p:nvPr/>
        </p:nvPicPr>
        <p:blipFill rotWithShape="1">
          <a:blip r:embed="rId3">
            <a:alphaModFix/>
          </a:blip>
          <a:srcRect b="0" l="0" r="0" t="0"/>
          <a:stretch/>
        </p:blipFill>
        <p:spPr>
          <a:xfrm>
            <a:off x="574000" y="826950"/>
            <a:ext cx="10363200" cy="44672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9"/>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Why does this work? </a:t>
            </a:r>
            <a:endParaRPr/>
          </a:p>
        </p:txBody>
      </p:sp>
      <p:sp>
        <p:nvSpPr>
          <p:cNvPr id="510" name="Google Shape;510;p79"/>
          <p:cNvSpPr/>
          <p:nvPr/>
        </p:nvSpPr>
        <p:spPr>
          <a:xfrm>
            <a:off x="838200" y="1321356"/>
            <a:ext cx="6523517"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"Learning is adjusting our weight to reduce the error to zero"</a:t>
            </a:r>
            <a:endParaRPr b="0" i="0" sz="2000" u="none" cap="none" strike="noStrike">
              <a:solidFill>
                <a:schemeClr val="dk1"/>
              </a:solidFill>
              <a:latin typeface="Calibri"/>
              <a:ea typeface="Calibri"/>
              <a:cs typeface="Calibri"/>
              <a:sym typeface="Calibri"/>
            </a:endParaRPr>
          </a:p>
        </p:txBody>
      </p:sp>
      <p:pic>
        <p:nvPicPr>
          <p:cNvPr id="511" name="Google Shape;511;p79"/>
          <p:cNvPicPr preferRelativeResize="0"/>
          <p:nvPr/>
        </p:nvPicPr>
        <p:blipFill rotWithShape="1">
          <a:blip r:embed="rId3">
            <a:alphaModFix/>
          </a:blip>
          <a:srcRect b="0" l="0" r="0" t="0"/>
          <a:stretch/>
        </p:blipFill>
        <p:spPr>
          <a:xfrm>
            <a:off x="1285875" y="2180228"/>
            <a:ext cx="9620250" cy="4267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0"/>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Terminology: </a:t>
            </a:r>
            <a:r>
              <a:rPr b="1" lang="en-US"/>
              <a:t>weight delta</a:t>
            </a:r>
            <a:r>
              <a:rPr lang="en-US"/>
              <a:t> is a “derivative” (slope).</a:t>
            </a:r>
            <a:endParaRPr/>
          </a:p>
        </p:txBody>
      </p:sp>
      <p:sp>
        <p:nvSpPr>
          <p:cNvPr id="517" name="Google Shape;517;p80"/>
          <p:cNvSpPr txBox="1"/>
          <p:nvPr>
            <p:ph idx="4294967295" type="body"/>
          </p:nvPr>
        </p:nvSpPr>
        <p:spPr>
          <a:xfrm>
            <a:off x="189718" y="1737400"/>
            <a:ext cx="6685500" cy="4767600"/>
          </a:xfrm>
          <a:prstGeom prst="rect">
            <a:avLst/>
          </a:prstGeom>
          <a:noFill/>
          <a:ln>
            <a:noFill/>
          </a:ln>
        </p:spPr>
        <p:txBody>
          <a:bodyPr anchorCtr="0" anchor="t" bIns="45700" lIns="91425" spcFirstLastPara="1" rIns="91425" wrap="square" tIns="45700">
            <a:noAutofit/>
          </a:bodyPr>
          <a:lstStyle/>
          <a:p>
            <a:pPr indent="-393065" lvl="0" marL="457200" rtl="0" algn="l">
              <a:lnSpc>
                <a:spcPct val="80000"/>
              </a:lnSpc>
              <a:spcBef>
                <a:spcPts val="0"/>
              </a:spcBef>
              <a:spcAft>
                <a:spcPts val="0"/>
              </a:spcAft>
              <a:buClr>
                <a:srgbClr val="000000"/>
              </a:buClr>
              <a:buSzPts val="2590"/>
              <a:buChar char="●"/>
            </a:pPr>
            <a:r>
              <a:rPr lang="en-US" sz="2590">
                <a:solidFill>
                  <a:srgbClr val="000000"/>
                </a:solidFill>
              </a:rPr>
              <a:t>There are two ways I've heard people explain derivatives. One way is all about understanding "how one variable in a function changes when you move another variable". The other way of explaining it is "a derivative is the slope at a point on a line or curve". </a:t>
            </a:r>
            <a:endParaRPr>
              <a:solidFill>
                <a:srgbClr val="000000"/>
              </a:solidFill>
            </a:endParaRPr>
          </a:p>
          <a:p>
            <a:pPr indent="-393065" lvl="0" marL="457200" rtl="0" algn="l">
              <a:lnSpc>
                <a:spcPct val="80000"/>
              </a:lnSpc>
              <a:spcBef>
                <a:spcPts val="0"/>
              </a:spcBef>
              <a:spcAft>
                <a:spcPts val="0"/>
              </a:spcAft>
              <a:buClr>
                <a:srgbClr val="000000"/>
              </a:buClr>
              <a:buSzPts val="2590"/>
              <a:buChar char="●"/>
            </a:pPr>
            <a:r>
              <a:rPr lang="en-US" sz="2590">
                <a:solidFill>
                  <a:srgbClr val="000000"/>
                </a:solidFill>
              </a:rPr>
              <a:t>As it turns out, if you take a function and plot it out (draw it), the slope of the line you plot is the same thing as "how much one variable changes when you change the other".</a:t>
            </a:r>
            <a:endParaRPr>
              <a:solidFill>
                <a:srgbClr val="000000"/>
              </a:solidFill>
            </a:endParaRPr>
          </a:p>
          <a:p>
            <a:pPr indent="-393065" lvl="0" marL="457200" rtl="0" algn="l">
              <a:lnSpc>
                <a:spcPct val="80000"/>
              </a:lnSpc>
              <a:spcBef>
                <a:spcPts val="0"/>
              </a:spcBef>
              <a:spcAft>
                <a:spcPts val="0"/>
              </a:spcAft>
              <a:buClr>
                <a:srgbClr val="000000"/>
              </a:buClr>
              <a:buSzPts val="2590"/>
              <a:buChar char="●"/>
            </a:pPr>
            <a:r>
              <a:rPr lang="en-US" sz="2590">
                <a:solidFill>
                  <a:srgbClr val="000000"/>
                </a:solidFill>
              </a:rPr>
              <a:t>A derivative is a slope! With derivatives... we can pick any two variables... in any formula... and know how they interact. </a:t>
            </a:r>
            <a:endParaRPr sz="2590">
              <a:solidFill>
                <a:srgbClr val="000000"/>
              </a:solidFill>
            </a:endParaRPr>
          </a:p>
        </p:txBody>
      </p:sp>
      <p:pic>
        <p:nvPicPr>
          <p:cNvPr id="518" name="Google Shape;518;p80"/>
          <p:cNvPicPr preferRelativeResize="0"/>
          <p:nvPr/>
        </p:nvPicPr>
        <p:blipFill rotWithShape="1">
          <a:blip r:embed="rId3">
            <a:alphaModFix/>
          </a:blip>
          <a:srcRect b="0" l="0" r="0" t="0"/>
          <a:stretch/>
        </p:blipFill>
        <p:spPr>
          <a:xfrm>
            <a:off x="7036968" y="1355778"/>
            <a:ext cx="4568833" cy="481579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1"/>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Weight delta is our derivative!</a:t>
            </a:r>
            <a:endParaRPr/>
          </a:p>
        </p:txBody>
      </p:sp>
      <p:sp>
        <p:nvSpPr>
          <p:cNvPr id="524" name="Google Shape;524;p81"/>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800"/>
              <a:buChar char=" "/>
            </a:pPr>
            <a:r>
              <a:rPr lang="en-US"/>
              <a:t>The slope of a line or curve always points in the opposite direction to the lowest point of the line or curve. So, if you have a negative slope, you increase your weight to find the minimum of the error. So, how do we use our derivative to find the error minimum (lowest point in the error graph)? </a:t>
            </a:r>
            <a:endParaRPr/>
          </a:p>
          <a:p>
            <a:pPr indent="-228600" lvl="1" marL="685800" rtl="0" algn="l">
              <a:lnSpc>
                <a:spcPct val="80000"/>
              </a:lnSpc>
              <a:spcBef>
                <a:spcPts val="500"/>
              </a:spcBef>
              <a:spcAft>
                <a:spcPts val="0"/>
              </a:spcAft>
              <a:buClr>
                <a:schemeClr val="dk1"/>
              </a:buClr>
              <a:buSzPts val="2400"/>
              <a:buChar char="◦"/>
            </a:pPr>
            <a:r>
              <a:rPr lang="en-US"/>
              <a:t>We just move the opposite direction of the slope! </a:t>
            </a:r>
            <a:endParaRPr/>
          </a:p>
          <a:p>
            <a:pPr indent="-228600" lvl="1" marL="685800" rtl="0" algn="l">
              <a:lnSpc>
                <a:spcPct val="80000"/>
              </a:lnSpc>
              <a:spcBef>
                <a:spcPts val="500"/>
              </a:spcBef>
              <a:spcAft>
                <a:spcPts val="0"/>
              </a:spcAft>
              <a:buClr>
                <a:schemeClr val="dk1"/>
              </a:buClr>
              <a:buSzPts val="2400"/>
              <a:buChar char="◦"/>
            </a:pPr>
            <a:r>
              <a:rPr lang="en-US"/>
              <a:t>We move in the opposite direction of the derivative! </a:t>
            </a:r>
            <a:endParaRPr/>
          </a:p>
          <a:p>
            <a:pPr indent="-228600" lvl="0" marL="228600" rtl="0" algn="l">
              <a:lnSpc>
                <a:spcPct val="80000"/>
              </a:lnSpc>
              <a:spcBef>
                <a:spcPts val="1000"/>
              </a:spcBef>
              <a:spcAft>
                <a:spcPts val="300"/>
              </a:spcAft>
              <a:buClr>
                <a:schemeClr val="dk1"/>
              </a:buClr>
              <a:buSzPts val="2800"/>
              <a:buChar char=" "/>
            </a:pPr>
            <a:r>
              <a:rPr lang="en-US"/>
              <a:t>So, we can take each weight, calculate the derivative of that weight with respect to the error (so we're comparing two variables there... the weight and the error) and then change the weight in the opposite direction of that slope! That will move us to the minimum!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2"/>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Revisiting our goal</a:t>
            </a:r>
            <a:endParaRPr/>
          </a:p>
        </p:txBody>
      </p:sp>
      <p:sp>
        <p:nvSpPr>
          <p:cNvPr id="530" name="Google Shape;530;p82"/>
          <p:cNvSpPr txBox="1"/>
          <p:nvPr>
            <p:ph idx="1" type="body"/>
          </p:nvPr>
        </p:nvSpPr>
        <p:spPr>
          <a:xfrm>
            <a:off x="346975" y="2108200"/>
            <a:ext cx="114912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590"/>
              <a:buChar char=" "/>
            </a:pPr>
            <a:r>
              <a:rPr lang="en-US" sz="2590"/>
              <a:t>We are trying to figure out the direction and the amount to change our weight so that our error goes down. </a:t>
            </a:r>
            <a:endParaRPr/>
          </a:p>
          <a:p>
            <a:pPr indent="-228600" lvl="0" marL="228600" rtl="0" algn="l">
              <a:lnSpc>
                <a:spcPct val="80000"/>
              </a:lnSpc>
              <a:spcBef>
                <a:spcPts val="1000"/>
              </a:spcBef>
              <a:spcAft>
                <a:spcPts val="0"/>
              </a:spcAft>
              <a:buClr>
                <a:schemeClr val="dk1"/>
              </a:buClr>
              <a:buSzPts val="2590"/>
              <a:buChar char=" "/>
            </a:pPr>
            <a:r>
              <a:rPr lang="en-US" sz="2590"/>
              <a:t>A derivative gives us the relationship between any two variables in a function. </a:t>
            </a:r>
            <a:endParaRPr/>
          </a:p>
          <a:p>
            <a:pPr indent="-228600" lvl="0" marL="228600" rtl="0" algn="l">
              <a:lnSpc>
                <a:spcPct val="80000"/>
              </a:lnSpc>
              <a:spcBef>
                <a:spcPts val="1000"/>
              </a:spcBef>
              <a:spcAft>
                <a:spcPts val="0"/>
              </a:spcAft>
              <a:buClr>
                <a:schemeClr val="dk1"/>
              </a:buClr>
              <a:buSzPts val="2590"/>
              <a:buChar char=" "/>
            </a:pPr>
            <a:r>
              <a:rPr lang="en-US" sz="2590"/>
              <a:t>We use the derivative to determine the relationship between any weight and the error. </a:t>
            </a:r>
            <a:endParaRPr/>
          </a:p>
          <a:p>
            <a:pPr indent="-228600" lvl="0" marL="228600" rtl="0" algn="l">
              <a:lnSpc>
                <a:spcPct val="80000"/>
              </a:lnSpc>
              <a:spcBef>
                <a:spcPts val="1000"/>
              </a:spcBef>
              <a:spcAft>
                <a:spcPts val="0"/>
              </a:spcAft>
              <a:buClr>
                <a:schemeClr val="dk1"/>
              </a:buClr>
              <a:buSzPts val="2590"/>
              <a:buChar char=" "/>
            </a:pPr>
            <a:r>
              <a:rPr lang="en-US" sz="2590"/>
              <a:t>We then move our weight in the opposite direction of the derivative to find the lowest weight. </a:t>
            </a:r>
            <a:endParaRPr/>
          </a:p>
          <a:p>
            <a:pPr indent="-228600" lvl="1" marL="685800" rtl="0" algn="l">
              <a:lnSpc>
                <a:spcPct val="80000"/>
              </a:lnSpc>
              <a:spcBef>
                <a:spcPts val="500"/>
              </a:spcBef>
              <a:spcAft>
                <a:spcPts val="400"/>
              </a:spcAft>
              <a:buClr>
                <a:schemeClr val="dk1"/>
              </a:buClr>
              <a:buSzPts val="2220"/>
              <a:buChar char="◦"/>
            </a:pPr>
            <a:r>
              <a:rPr lang="en-US" sz="2220"/>
              <a:t>This method for learning (finding error minimums) is called Gradient Descent. This name should seem intuitive! We move in the weight value opposite the gradient value, which descends our error to 0. By opposite, I simply mean that we increase our weight when we have a negative gradient and vice versa. It's like gravity!</a:t>
            </a:r>
            <a:endParaRPr sz="222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0"/>
          <p:cNvPicPr preferRelativeResize="0"/>
          <p:nvPr/>
        </p:nvPicPr>
        <p:blipFill rotWithShape="1">
          <a:blip r:embed="rId3">
            <a:alphaModFix/>
          </a:blip>
          <a:srcRect b="0" l="0" r="0" t="0"/>
          <a:stretch/>
        </p:blipFill>
        <p:spPr>
          <a:xfrm>
            <a:off x="817575" y="358525"/>
            <a:ext cx="10429875" cy="56959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3"/>
          <p:cNvSpPr txBox="1"/>
          <p:nvPr>
            <p:ph type="title"/>
          </p:nvPr>
        </p:nvSpPr>
        <p:spPr>
          <a:xfrm>
            <a:off x="1066805" y="80478"/>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Breaking gradient descent with over corrections</a:t>
            </a:r>
            <a:endParaRPr/>
          </a:p>
        </p:txBody>
      </p:sp>
      <p:pic>
        <p:nvPicPr>
          <p:cNvPr id="536" name="Google Shape;536;p83"/>
          <p:cNvPicPr preferRelativeResize="0"/>
          <p:nvPr/>
        </p:nvPicPr>
        <p:blipFill rotWithShape="1">
          <a:blip r:embed="rId3">
            <a:alphaModFix/>
          </a:blip>
          <a:srcRect b="0" l="0" r="0" t="0"/>
          <a:stretch/>
        </p:blipFill>
        <p:spPr>
          <a:xfrm>
            <a:off x="907950" y="1468178"/>
            <a:ext cx="10376110" cy="481579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84"/>
          <p:cNvPicPr preferRelativeResize="0"/>
          <p:nvPr/>
        </p:nvPicPr>
        <p:blipFill rotWithShape="1">
          <a:blip r:embed="rId3">
            <a:alphaModFix/>
          </a:blip>
          <a:srcRect b="0" l="0" r="0" t="0"/>
          <a:stretch/>
        </p:blipFill>
        <p:spPr>
          <a:xfrm>
            <a:off x="452200" y="1136125"/>
            <a:ext cx="10496550" cy="35147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85"/>
          <p:cNvPicPr preferRelativeResize="0"/>
          <p:nvPr/>
        </p:nvPicPr>
        <p:blipFill rotWithShape="1">
          <a:blip r:embed="rId3">
            <a:alphaModFix/>
          </a:blip>
          <a:srcRect b="0" l="0" r="0" t="0"/>
          <a:stretch/>
        </p:blipFill>
        <p:spPr>
          <a:xfrm>
            <a:off x="208600" y="948750"/>
            <a:ext cx="11614226" cy="4176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6"/>
          <p:cNvSpPr txBox="1"/>
          <p:nvPr>
            <p:ph idx="4294967295" type="title"/>
          </p:nvPr>
        </p:nvSpPr>
        <p:spPr>
          <a:xfrm>
            <a:off x="1153480" y="-200597"/>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Divergence = breaking gradient descent</a:t>
            </a:r>
            <a:endParaRPr/>
          </a:p>
        </p:txBody>
      </p:sp>
      <p:pic>
        <p:nvPicPr>
          <p:cNvPr id="552" name="Google Shape;552;p86"/>
          <p:cNvPicPr preferRelativeResize="0"/>
          <p:nvPr/>
        </p:nvPicPr>
        <p:blipFill rotWithShape="1">
          <a:blip r:embed="rId3">
            <a:alphaModFix/>
          </a:blip>
          <a:srcRect b="0" l="0" r="0" t="0"/>
          <a:stretch/>
        </p:blipFill>
        <p:spPr>
          <a:xfrm>
            <a:off x="1379725" y="952903"/>
            <a:ext cx="9196219" cy="530299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7"/>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How can we prevent divergence?</a:t>
            </a:r>
            <a:endParaRPr/>
          </a:p>
        </p:txBody>
      </p:sp>
      <p:sp>
        <p:nvSpPr>
          <p:cNvPr id="558" name="Google Shape;558;p87"/>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0000"/>
              </a:buClr>
              <a:buSzPts val="2800"/>
              <a:buChar char="●"/>
            </a:pPr>
            <a:r>
              <a:rPr lang="en-US">
                <a:solidFill>
                  <a:srgbClr val="000000"/>
                </a:solidFill>
              </a:rPr>
              <a:t>The solution is to multiply the weight update by a fraction to make it smaller. In most cases, this involves multiplying our weight update by a single real-valued number between 0 and 1, known as </a:t>
            </a:r>
            <a:r>
              <a:rPr b="1" lang="en-US">
                <a:solidFill>
                  <a:srgbClr val="000000"/>
                </a:solidFill>
              </a:rPr>
              <a:t>alpha.</a:t>
            </a:r>
            <a:endParaRPr>
              <a:solidFill>
                <a:srgbClr val="000000"/>
              </a:solidFill>
            </a:endParaRPr>
          </a:p>
          <a:p>
            <a:pPr indent="-228600" lvl="0" marL="228600" rtl="0" algn="l">
              <a:lnSpc>
                <a:spcPct val="90000"/>
              </a:lnSpc>
              <a:spcBef>
                <a:spcPts val="1000"/>
              </a:spcBef>
              <a:spcAft>
                <a:spcPts val="0"/>
              </a:spcAft>
              <a:buClr>
                <a:srgbClr val="000000"/>
              </a:buClr>
              <a:buSzPts val="2800"/>
              <a:buChar char="●"/>
            </a:pPr>
            <a:r>
              <a:rPr lang="en-US">
                <a:solidFill>
                  <a:srgbClr val="000000"/>
                </a:solidFill>
              </a:rPr>
              <a:t>Finding the appropriate alpha, even for state-of-the-art neural networks, is often done simply by guessing. You watch your error over time. </a:t>
            </a:r>
            <a:endParaRPr>
              <a:solidFill>
                <a:srgbClr val="000000"/>
              </a:solidFill>
            </a:endParaRPr>
          </a:p>
          <a:p>
            <a:pPr indent="-228600" lvl="1" marL="685800" rtl="0" algn="l">
              <a:lnSpc>
                <a:spcPct val="90000"/>
              </a:lnSpc>
              <a:spcBef>
                <a:spcPts val="500"/>
              </a:spcBef>
              <a:spcAft>
                <a:spcPts val="0"/>
              </a:spcAft>
              <a:buClr>
                <a:srgbClr val="000000"/>
              </a:buClr>
              <a:buSzPts val="2400"/>
              <a:buChar char="○"/>
            </a:pPr>
            <a:r>
              <a:rPr lang="en-US">
                <a:solidFill>
                  <a:srgbClr val="000000"/>
                </a:solidFill>
              </a:rPr>
              <a:t>If it starts diverging (going up), then your alpha is too high, and you decrease it. </a:t>
            </a:r>
            <a:endParaRPr>
              <a:solidFill>
                <a:srgbClr val="000000"/>
              </a:solidFill>
            </a:endParaRPr>
          </a:p>
          <a:p>
            <a:pPr indent="-228600" lvl="1" marL="685800" rtl="0" algn="l">
              <a:lnSpc>
                <a:spcPct val="90000"/>
              </a:lnSpc>
              <a:spcBef>
                <a:spcPts val="500"/>
              </a:spcBef>
              <a:spcAft>
                <a:spcPts val="400"/>
              </a:spcAft>
              <a:buClr>
                <a:srgbClr val="000000"/>
              </a:buClr>
              <a:buSzPts val="2400"/>
              <a:buChar char="○"/>
            </a:pPr>
            <a:r>
              <a:rPr lang="en-US">
                <a:solidFill>
                  <a:srgbClr val="000000"/>
                </a:solidFill>
              </a:rPr>
              <a:t>If learning is happening too slowly, then your alpha is too low, and you increase it.</a:t>
            </a:r>
            <a:endParaRPr b="1">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88"/>
          <p:cNvPicPr preferRelativeResize="0"/>
          <p:nvPr/>
        </p:nvPicPr>
        <p:blipFill rotWithShape="1">
          <a:blip r:embed="rId3">
            <a:alphaModFix/>
          </a:blip>
          <a:srcRect b="0" l="0" r="0" t="0"/>
          <a:stretch/>
        </p:blipFill>
        <p:spPr>
          <a:xfrm>
            <a:off x="2582813" y="2359128"/>
            <a:ext cx="7026358" cy="3713747"/>
          </a:xfrm>
          <a:prstGeom prst="rect">
            <a:avLst/>
          </a:prstGeom>
          <a:noFill/>
          <a:ln>
            <a:noFill/>
          </a:ln>
        </p:spPr>
      </p:pic>
      <p:sp>
        <p:nvSpPr>
          <p:cNvPr id="564" name="Google Shape;564;p88"/>
          <p:cNvSpPr/>
          <p:nvPr/>
        </p:nvSpPr>
        <p:spPr>
          <a:xfrm>
            <a:off x="4966479" y="2938934"/>
            <a:ext cx="160500" cy="369000"/>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5" name="Google Shape;565;p88"/>
          <p:cNvSpPr txBox="1"/>
          <p:nvPr/>
        </p:nvSpPr>
        <p:spPr>
          <a:xfrm>
            <a:off x="4602645" y="1989825"/>
            <a:ext cx="2565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Notice we only needed 20 iterations vs 1001 before…</a:t>
            </a:r>
            <a:endParaRPr b="0" i="0" sz="1800" u="none" cap="none" strike="noStrike">
              <a:solidFill>
                <a:schemeClr val="dk1"/>
              </a:solidFill>
              <a:latin typeface="Calibri"/>
              <a:ea typeface="Calibri"/>
              <a:cs typeface="Calibri"/>
              <a:sym typeface="Calibri"/>
            </a:endParaRPr>
          </a:p>
        </p:txBody>
      </p:sp>
      <p:sp>
        <p:nvSpPr>
          <p:cNvPr id="566" name="Google Shape;566;p8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1900"/>
              <a:buNone/>
            </a:pPr>
            <a:r>
              <a:rPr lang="en-US"/>
              <a:t>Alpha in the code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9"/>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Gradient descent applied to our previous examples</a:t>
            </a:r>
            <a:endParaRPr/>
          </a:p>
        </p:txBody>
      </p:sp>
      <p:sp>
        <p:nvSpPr>
          <p:cNvPr id="572" name="Google Shape;572;p89"/>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300"/>
              </a:spcAft>
              <a:buClr>
                <a:schemeClr val="dk1"/>
              </a:buClr>
              <a:buSzPts val="2800"/>
              <a:buChar char=" "/>
            </a:pPr>
            <a:r>
              <a:rPr lang="en-US"/>
              <a:t>Now we will more or less reveal how the same techniques can be used to update a network that contains multiple weights.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90"/>
          <p:cNvPicPr preferRelativeResize="0"/>
          <p:nvPr/>
        </p:nvPicPr>
        <p:blipFill rotWithShape="1">
          <a:blip r:embed="rId3">
            <a:alphaModFix/>
          </a:blip>
          <a:srcRect b="0" l="0" r="0" t="0"/>
          <a:stretch/>
        </p:blipFill>
        <p:spPr>
          <a:xfrm>
            <a:off x="723900" y="752025"/>
            <a:ext cx="10467975" cy="48196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91"/>
          <p:cNvPicPr preferRelativeResize="0"/>
          <p:nvPr/>
        </p:nvPicPr>
        <p:blipFill rotWithShape="1">
          <a:blip r:embed="rId3">
            <a:alphaModFix/>
          </a:blip>
          <a:srcRect b="0" l="0" r="0" t="0"/>
          <a:stretch/>
        </p:blipFill>
        <p:spPr>
          <a:xfrm>
            <a:off x="733275" y="686425"/>
            <a:ext cx="10448925" cy="50482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92"/>
          <p:cNvPicPr preferRelativeResize="0"/>
          <p:nvPr/>
        </p:nvPicPr>
        <p:blipFill rotWithShape="1">
          <a:blip r:embed="rId3">
            <a:alphaModFix/>
          </a:blip>
          <a:srcRect b="0" l="0" r="0" t="0"/>
          <a:stretch/>
        </p:blipFill>
        <p:spPr>
          <a:xfrm>
            <a:off x="1151125" y="133675"/>
            <a:ext cx="9889751" cy="6149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rotWithShape="1">
          <a:blip r:embed="rId3">
            <a:alphaModFix/>
          </a:blip>
          <a:srcRect b="0" l="0" r="0" t="0"/>
          <a:stretch/>
        </p:blipFill>
        <p:spPr>
          <a:xfrm>
            <a:off x="1464050" y="343949"/>
            <a:ext cx="8774625" cy="57083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93"/>
          <p:cNvPicPr preferRelativeResize="0"/>
          <p:nvPr/>
        </p:nvPicPr>
        <p:blipFill rotWithShape="1">
          <a:blip r:embed="rId3">
            <a:alphaModFix/>
          </a:blip>
          <a:srcRect b="0" l="0" r="0" t="0"/>
          <a:stretch/>
        </p:blipFill>
        <p:spPr>
          <a:xfrm>
            <a:off x="639600" y="752000"/>
            <a:ext cx="10611199" cy="50192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4"/>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Let’s watch some stages of learning.</a:t>
            </a:r>
            <a:endParaRPr/>
          </a:p>
        </p:txBody>
      </p:sp>
      <p:pic>
        <p:nvPicPr>
          <p:cNvPr id="598" name="Google Shape;598;p94"/>
          <p:cNvPicPr preferRelativeResize="0"/>
          <p:nvPr/>
        </p:nvPicPr>
        <p:blipFill rotWithShape="1">
          <a:blip r:embed="rId3">
            <a:alphaModFix/>
          </a:blip>
          <a:srcRect b="0" l="0" r="0" t="0"/>
          <a:stretch/>
        </p:blipFill>
        <p:spPr>
          <a:xfrm>
            <a:off x="1220450" y="1486953"/>
            <a:ext cx="9340763" cy="481579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5"/>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Let’s watch some iterations of learning.</a:t>
            </a:r>
            <a:endParaRPr/>
          </a:p>
        </p:txBody>
      </p:sp>
      <p:pic>
        <p:nvPicPr>
          <p:cNvPr id="604" name="Google Shape;604;p95"/>
          <p:cNvPicPr preferRelativeResize="0"/>
          <p:nvPr/>
        </p:nvPicPr>
        <p:blipFill rotWithShape="1">
          <a:blip r:embed="rId3">
            <a:alphaModFix/>
          </a:blip>
          <a:srcRect b="0" l="0" r="0" t="0"/>
          <a:stretch/>
        </p:blipFill>
        <p:spPr>
          <a:xfrm>
            <a:off x="1425875" y="1524403"/>
            <a:ext cx="9340248" cy="481579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6"/>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Let’s watch some iterations of learning.</a:t>
            </a:r>
            <a:endParaRPr/>
          </a:p>
        </p:txBody>
      </p:sp>
      <p:pic>
        <p:nvPicPr>
          <p:cNvPr id="610" name="Google Shape;610;p96"/>
          <p:cNvPicPr preferRelativeResize="0"/>
          <p:nvPr/>
        </p:nvPicPr>
        <p:blipFill rotWithShape="1">
          <a:blip r:embed="rId3">
            <a:alphaModFix/>
          </a:blip>
          <a:srcRect b="0" l="0" r="0" t="0"/>
          <a:stretch/>
        </p:blipFill>
        <p:spPr>
          <a:xfrm>
            <a:off x="1458875" y="1440103"/>
            <a:ext cx="9274238" cy="481579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7"/>
          <p:cNvSpPr txBox="1"/>
          <p:nvPr>
            <p:ph idx="4294967295" type="title"/>
          </p:nvPr>
        </p:nvSpPr>
        <p:spPr>
          <a:xfrm>
            <a:off x="1066805" y="-238047"/>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4800"/>
              <a:buNone/>
            </a:pPr>
            <a:r>
              <a:rPr lang="en-US"/>
              <a:t>Let’s freeze a weight!</a:t>
            </a:r>
            <a:endParaRPr/>
          </a:p>
        </p:txBody>
      </p:sp>
      <p:pic>
        <p:nvPicPr>
          <p:cNvPr id="616" name="Google Shape;616;p97"/>
          <p:cNvPicPr preferRelativeResize="0"/>
          <p:nvPr/>
        </p:nvPicPr>
        <p:blipFill rotWithShape="1">
          <a:blip r:embed="rId3">
            <a:alphaModFix/>
          </a:blip>
          <a:srcRect b="0" l="0" r="0" t="0"/>
          <a:stretch/>
        </p:blipFill>
        <p:spPr>
          <a:xfrm>
            <a:off x="1318563" y="1362653"/>
            <a:ext cx="9554883" cy="4815797"/>
          </a:xfrm>
          <a:prstGeom prst="rect">
            <a:avLst/>
          </a:prstGeom>
          <a:noFill/>
          <a:ln>
            <a:noFill/>
          </a:ln>
        </p:spPr>
      </p:pic>
      <p:sp>
        <p:nvSpPr>
          <p:cNvPr id="617" name="Google Shape;617;p97"/>
          <p:cNvSpPr/>
          <p:nvPr/>
        </p:nvSpPr>
        <p:spPr>
          <a:xfrm>
            <a:off x="5743125" y="3251000"/>
            <a:ext cx="580800" cy="168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8"/>
          <p:cNvSpPr txBox="1"/>
          <p:nvPr>
            <p:ph idx="4294967295" type="title"/>
          </p:nvPr>
        </p:nvSpPr>
        <p:spPr>
          <a:xfrm>
            <a:off x="112425" y="286600"/>
            <a:ext cx="119640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 happens when you freeze a weight?</a:t>
            </a:r>
            <a:endParaRPr/>
          </a:p>
        </p:txBody>
      </p:sp>
      <p:pic>
        <p:nvPicPr>
          <p:cNvPr id="623" name="Google Shape;623;p98"/>
          <p:cNvPicPr preferRelativeResize="0"/>
          <p:nvPr/>
        </p:nvPicPr>
        <p:blipFill rotWithShape="1">
          <a:blip r:embed="rId3">
            <a:alphaModFix/>
          </a:blip>
          <a:srcRect b="0" l="0" r="0" t="0"/>
          <a:stretch/>
        </p:blipFill>
        <p:spPr>
          <a:xfrm>
            <a:off x="995575" y="1458825"/>
            <a:ext cx="9605235" cy="48157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9"/>
          <p:cNvSpPr txBox="1"/>
          <p:nvPr>
            <p:ph idx="4294967295" type="title"/>
          </p:nvPr>
        </p:nvSpPr>
        <p:spPr>
          <a:xfrm>
            <a:off x="327900" y="286600"/>
            <a:ext cx="108279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Watch learning while weight[0] is frozen.</a:t>
            </a:r>
            <a:endParaRPr/>
          </a:p>
        </p:txBody>
      </p:sp>
      <p:pic>
        <p:nvPicPr>
          <p:cNvPr id="629" name="Google Shape;629;p99"/>
          <p:cNvPicPr preferRelativeResize="0"/>
          <p:nvPr/>
        </p:nvPicPr>
        <p:blipFill rotWithShape="1">
          <a:blip r:embed="rId3">
            <a:alphaModFix/>
          </a:blip>
          <a:srcRect b="0" l="0" r="0" t="0"/>
          <a:stretch/>
        </p:blipFill>
        <p:spPr>
          <a:xfrm>
            <a:off x="1351625" y="1486953"/>
            <a:ext cx="4215965" cy="4815798"/>
          </a:xfrm>
          <a:prstGeom prst="rect">
            <a:avLst/>
          </a:prstGeom>
          <a:noFill/>
          <a:ln>
            <a:noFill/>
          </a:ln>
        </p:spPr>
      </p:pic>
      <p:pic>
        <p:nvPicPr>
          <p:cNvPr id="630" name="Google Shape;630;p99"/>
          <p:cNvPicPr preferRelativeResize="0"/>
          <p:nvPr/>
        </p:nvPicPr>
        <p:blipFill rotWithShape="1">
          <a:blip r:embed="rId4">
            <a:alphaModFix/>
          </a:blip>
          <a:srcRect b="0" l="0" r="0" t="0"/>
          <a:stretch/>
        </p:blipFill>
        <p:spPr>
          <a:xfrm>
            <a:off x="5567590" y="1486950"/>
            <a:ext cx="4130247" cy="48158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0"/>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What did we see?</a:t>
            </a:r>
            <a:endParaRPr/>
          </a:p>
        </p:txBody>
      </p:sp>
      <p:sp>
        <p:nvSpPr>
          <p:cNvPr id="636" name="Google Shape;636;p100"/>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Perhaps you will be surprised to see that (a) still finds the bottom of the bowl? Why is this? </a:t>
            </a:r>
            <a:endParaRPr/>
          </a:p>
          <a:p>
            <a:pPr indent="-228600" lvl="0" marL="228600" rtl="0" algn="l">
              <a:lnSpc>
                <a:spcPct val="90000"/>
              </a:lnSpc>
              <a:spcBef>
                <a:spcPts val="1000"/>
              </a:spcBef>
              <a:spcAft>
                <a:spcPts val="300"/>
              </a:spcAft>
              <a:buClr>
                <a:schemeClr val="dk1"/>
              </a:buClr>
              <a:buSzPts val="2800"/>
              <a:buChar char=" "/>
            </a:pPr>
            <a:r>
              <a:rPr lang="en-US"/>
              <a:t>Well, the curves are a measure of each individual weight relative to the global error. Thus, since the error is shared, when one weight finds the bottom of the bowl, all the weights find the bottom of the bowl.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01"/>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 powerful lesson.</a:t>
            </a:r>
            <a:endParaRPr/>
          </a:p>
        </p:txBody>
      </p:sp>
      <p:sp>
        <p:nvSpPr>
          <p:cNvPr id="642" name="Google Shape;642;p101"/>
          <p:cNvSpPr txBox="1"/>
          <p:nvPr>
            <p:ph idx="1" type="body"/>
          </p:nvPr>
        </p:nvSpPr>
        <p:spPr>
          <a:xfrm>
            <a:off x="1097280" y="2108201"/>
            <a:ext cx="10058400" cy="3760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
            </a:pPr>
            <a:r>
              <a:rPr lang="en-US"/>
              <a:t>This is actually an extremely important lesson. First of all, if we converged (reached error = 0) with (b) and (c) weights and then tried to train (a), (a) wouldn't move! Why? error = 0 which means weight_delta is 0! </a:t>
            </a:r>
            <a:endParaRPr/>
          </a:p>
          <a:p>
            <a:pPr indent="-228600" lvl="0" marL="228600" rtl="0" algn="l">
              <a:lnSpc>
                <a:spcPct val="90000"/>
              </a:lnSpc>
              <a:spcBef>
                <a:spcPts val="1000"/>
              </a:spcBef>
              <a:spcAft>
                <a:spcPts val="300"/>
              </a:spcAft>
              <a:buClr>
                <a:schemeClr val="dk1"/>
              </a:buClr>
              <a:buSzPts val="2800"/>
              <a:buChar char=" "/>
            </a:pPr>
            <a:r>
              <a:rPr lang="en-US"/>
              <a:t>This reveals a potentially damaging property of neural networks. (a) might be a really powerful input with lots of predictive power, but if the network accidentally figures how to predict accurately on the training data without it, then it will never learn to incorporate (a) into its prediction.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GD: Single input, multi-outputs</a:t>
            </a:r>
            <a:endParaRPr/>
          </a:p>
        </p:txBody>
      </p:sp>
      <p:pic>
        <p:nvPicPr>
          <p:cNvPr id="648" name="Google Shape;648;p102"/>
          <p:cNvPicPr preferRelativeResize="0"/>
          <p:nvPr/>
        </p:nvPicPr>
        <p:blipFill rotWithShape="1">
          <a:blip r:embed="rId3">
            <a:alphaModFix/>
          </a:blip>
          <a:srcRect b="0" l="0" r="0" t="0"/>
          <a:stretch/>
        </p:blipFill>
        <p:spPr>
          <a:xfrm>
            <a:off x="564625" y="1964753"/>
            <a:ext cx="10458450" cy="4257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Key concepts</a:t>
            </a:r>
            <a:endParaRPr/>
          </a:p>
        </p:txBody>
      </p:sp>
      <p:pic>
        <p:nvPicPr>
          <p:cNvPr id="145" name="Google Shape;145;p22"/>
          <p:cNvPicPr preferRelativeResize="0"/>
          <p:nvPr/>
        </p:nvPicPr>
        <p:blipFill rotWithShape="1">
          <a:blip r:embed="rId3">
            <a:alphaModFix/>
          </a:blip>
          <a:srcRect b="0" l="0" r="0" t="0"/>
          <a:stretch/>
        </p:blipFill>
        <p:spPr>
          <a:xfrm>
            <a:off x="2073025" y="1449478"/>
            <a:ext cx="8198858" cy="481579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103"/>
          <p:cNvPicPr preferRelativeResize="0"/>
          <p:nvPr/>
        </p:nvPicPr>
        <p:blipFill rotWithShape="1">
          <a:blip r:embed="rId3">
            <a:alphaModFix/>
          </a:blip>
          <a:srcRect b="0" l="0" r="0" t="0"/>
          <a:stretch/>
        </p:blipFill>
        <p:spPr>
          <a:xfrm>
            <a:off x="780125" y="592725"/>
            <a:ext cx="10448925"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104"/>
          <p:cNvPicPr preferRelativeResize="0"/>
          <p:nvPr/>
        </p:nvPicPr>
        <p:blipFill rotWithShape="1">
          <a:blip r:embed="rId3">
            <a:alphaModFix/>
          </a:blip>
          <a:srcRect b="0" l="0" r="0" t="0"/>
          <a:stretch/>
        </p:blipFill>
        <p:spPr>
          <a:xfrm>
            <a:off x="1660775" y="19975"/>
            <a:ext cx="8430555" cy="65531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105"/>
          <p:cNvPicPr preferRelativeResize="0"/>
          <p:nvPr/>
        </p:nvPicPr>
        <p:blipFill rotWithShape="1">
          <a:blip r:embed="rId3">
            <a:alphaModFix/>
          </a:blip>
          <a:srcRect b="0" l="0" r="0" t="0"/>
          <a:stretch/>
        </p:blipFill>
        <p:spPr>
          <a:xfrm>
            <a:off x="1398450" y="995600"/>
            <a:ext cx="9124950" cy="43529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06"/>
          <p:cNvSpPr txBox="1"/>
          <p:nvPr>
            <p:ph idx="4294967295" type="title"/>
          </p:nvPr>
        </p:nvSpPr>
        <p:spPr>
          <a:xfrm>
            <a:off x="1097280" y="286603"/>
            <a:ext cx="10058400" cy="145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GD: Multiple Inputs and Outputs</a:t>
            </a:r>
            <a:endParaRPr/>
          </a:p>
        </p:txBody>
      </p:sp>
      <p:pic>
        <p:nvPicPr>
          <p:cNvPr id="669" name="Google Shape;669;p106"/>
          <p:cNvPicPr preferRelativeResize="0"/>
          <p:nvPr/>
        </p:nvPicPr>
        <p:blipFill rotWithShape="1">
          <a:blip r:embed="rId3">
            <a:alphaModFix/>
          </a:blip>
          <a:srcRect b="0" l="0" r="0" t="0"/>
          <a:stretch/>
        </p:blipFill>
        <p:spPr>
          <a:xfrm>
            <a:off x="1097275" y="1561878"/>
            <a:ext cx="9134475" cy="42195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107"/>
          <p:cNvPicPr preferRelativeResize="0"/>
          <p:nvPr/>
        </p:nvPicPr>
        <p:blipFill rotWithShape="1">
          <a:blip r:embed="rId3">
            <a:alphaModFix/>
          </a:blip>
          <a:srcRect b="0" l="0" r="0" t="0"/>
          <a:stretch/>
        </p:blipFill>
        <p:spPr>
          <a:xfrm>
            <a:off x="1342250" y="461575"/>
            <a:ext cx="9124950" cy="55911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108"/>
          <p:cNvPicPr preferRelativeResize="0"/>
          <p:nvPr/>
        </p:nvPicPr>
        <p:blipFill rotWithShape="1">
          <a:blip r:embed="rId3">
            <a:alphaModFix/>
          </a:blip>
          <a:srcRect b="0" l="0" r="0" t="0"/>
          <a:stretch/>
        </p:blipFill>
        <p:spPr>
          <a:xfrm>
            <a:off x="1342250" y="386625"/>
            <a:ext cx="9134475" cy="56864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109"/>
          <p:cNvPicPr preferRelativeResize="0"/>
          <p:nvPr/>
        </p:nvPicPr>
        <p:blipFill rotWithShape="1">
          <a:blip r:embed="rId3">
            <a:alphaModFix/>
          </a:blip>
          <a:srcRect b="0" l="0" r="0" t="0"/>
          <a:stretch/>
        </p:blipFill>
        <p:spPr>
          <a:xfrm>
            <a:off x="1407825" y="845700"/>
            <a:ext cx="9086850" cy="46958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0"/>
          <p:cNvSpPr txBox="1"/>
          <p:nvPr>
            <p:ph idx="4294967295" type="title"/>
          </p:nvPr>
        </p:nvSpPr>
        <p:spPr>
          <a:xfrm>
            <a:off x="1097280" y="-209947"/>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4800"/>
              <a:buNone/>
            </a:pPr>
            <a:r>
              <a:rPr lang="en-US"/>
              <a:t>Application to MNIST</a:t>
            </a:r>
            <a:endParaRPr/>
          </a:p>
        </p:txBody>
      </p:sp>
      <p:pic>
        <p:nvPicPr>
          <p:cNvPr id="690" name="Google Shape;690;p110"/>
          <p:cNvPicPr preferRelativeResize="0"/>
          <p:nvPr/>
        </p:nvPicPr>
        <p:blipFill rotWithShape="1">
          <a:blip r:embed="rId3">
            <a:alphaModFix/>
          </a:blip>
          <a:srcRect b="0" l="0" r="0" t="0"/>
          <a:stretch/>
        </p:blipFill>
        <p:spPr>
          <a:xfrm>
            <a:off x="1443925" y="1372028"/>
            <a:ext cx="2295799" cy="4815797"/>
          </a:xfrm>
          <a:prstGeom prst="rect">
            <a:avLst/>
          </a:prstGeom>
          <a:noFill/>
          <a:ln>
            <a:noFill/>
          </a:ln>
        </p:spPr>
      </p:pic>
      <p:pic>
        <p:nvPicPr>
          <p:cNvPr id="691" name="Google Shape;691;p110"/>
          <p:cNvPicPr preferRelativeResize="0"/>
          <p:nvPr/>
        </p:nvPicPr>
        <p:blipFill rotWithShape="1">
          <a:blip r:embed="rId4">
            <a:alphaModFix/>
          </a:blip>
          <a:srcRect b="0" l="0" r="0" t="0"/>
          <a:stretch/>
        </p:blipFill>
        <p:spPr>
          <a:xfrm>
            <a:off x="3995174" y="1240853"/>
            <a:ext cx="7639050" cy="49244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1"/>
          <p:cNvSpPr txBox="1"/>
          <p:nvPr>
            <p:ph idx="4294967295" type="title"/>
          </p:nvPr>
        </p:nvSpPr>
        <p:spPr>
          <a:xfrm>
            <a:off x="1066805" y="-134972"/>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4800"/>
              <a:buNone/>
            </a:pPr>
            <a:r>
              <a:rPr lang="en-US"/>
              <a:t>Visualizing the Weights</a:t>
            </a:r>
            <a:endParaRPr/>
          </a:p>
        </p:txBody>
      </p:sp>
      <p:pic>
        <p:nvPicPr>
          <p:cNvPr id="697" name="Google Shape;697;p111"/>
          <p:cNvPicPr preferRelativeResize="0"/>
          <p:nvPr/>
        </p:nvPicPr>
        <p:blipFill rotWithShape="1">
          <a:blip r:embed="rId3">
            <a:alphaModFix/>
          </a:blip>
          <a:srcRect b="0" l="0" r="0" t="0"/>
          <a:stretch/>
        </p:blipFill>
        <p:spPr>
          <a:xfrm>
            <a:off x="7488225" y="716203"/>
            <a:ext cx="3990316" cy="5696472"/>
          </a:xfrm>
          <a:prstGeom prst="rect">
            <a:avLst/>
          </a:prstGeom>
          <a:noFill/>
          <a:ln>
            <a:noFill/>
          </a:ln>
        </p:spPr>
      </p:pic>
      <p:sp>
        <p:nvSpPr>
          <p:cNvPr id="698" name="Google Shape;698;p111"/>
          <p:cNvSpPr txBox="1"/>
          <p:nvPr/>
        </p:nvSpPr>
        <p:spPr>
          <a:xfrm>
            <a:off x="271700" y="1686400"/>
            <a:ext cx="6811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If the weight is high, it means the model believes there’s a high degree of correlation between that pixel and the number 2. If the number is very low (negative), then the network believes there is a very low correlation (perhaps even negative correlation) between that pixel and the number 2. If you take the weights and print them out into an image that’s the same shape as the input dataset images, you can see which pixels have the highest correlation with a particular output node. In our example, a very vague 2 and 1 appear in the two images, which were created using the weights for 2 and 1, respectively. The bright areas are high weights, and the dark areas are negative weights. The neutral color (red, if you’re reading this in the eBook) represents 0 in the weight matrix. This illustrates that the network generally knows the shape of a 2 and of a 1.</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2"/>
          <p:cNvSpPr txBox="1"/>
          <p:nvPr>
            <p:ph idx="4294967295" type="title"/>
          </p:nvPr>
        </p:nvSpPr>
        <p:spPr>
          <a:xfrm>
            <a:off x="1134755" y="-50697"/>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4800"/>
              <a:buNone/>
            </a:pPr>
            <a:r>
              <a:rPr lang="en-US"/>
              <a:t>It all ties back to the dot product!</a:t>
            </a:r>
            <a:endParaRPr/>
          </a:p>
        </p:txBody>
      </p:sp>
      <p:pic>
        <p:nvPicPr>
          <p:cNvPr id="704" name="Google Shape;704;p112"/>
          <p:cNvPicPr preferRelativeResize="0"/>
          <p:nvPr/>
        </p:nvPicPr>
        <p:blipFill rotWithShape="1">
          <a:blip r:embed="rId3">
            <a:alphaModFix/>
          </a:blip>
          <a:srcRect b="0" l="0" r="0" t="0"/>
          <a:stretch/>
        </p:blipFill>
        <p:spPr>
          <a:xfrm>
            <a:off x="1445300" y="1571228"/>
            <a:ext cx="9165242" cy="48157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trospectVTI">
  <a:themeElements>
    <a:clrScheme name="">
      <a:dk1>
        <a:srgbClr val="000000"/>
      </a:dk1>
      <a:lt1>
        <a:srgbClr val="FFFFFF"/>
      </a:lt1>
      <a:dk2>
        <a:srgbClr val="41242A"/>
      </a:dk2>
      <a:lt2>
        <a:srgbClr val="E2E5E8"/>
      </a:lt2>
      <a:accent1>
        <a:srgbClr val="E78A29"/>
      </a:accent1>
      <a:accent2>
        <a:srgbClr val="AFA313"/>
      </a:accent2>
      <a:accent3>
        <a:srgbClr val="7EB01F"/>
      </a:accent3>
      <a:accent4>
        <a:srgbClr val="3CBA14"/>
      </a:accent4>
      <a:accent5>
        <a:srgbClr val="21BB3C"/>
      </a:accent5>
      <a:accent6>
        <a:srgbClr val="14B976"/>
      </a:accent6>
      <a:hlink>
        <a:srgbClr val="3F7E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